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80" r:id="rId3"/>
    <p:sldId id="258" r:id="rId4"/>
    <p:sldId id="259" r:id="rId5"/>
    <p:sldId id="260" r:id="rId6"/>
    <p:sldId id="265" r:id="rId7"/>
    <p:sldId id="257" r:id="rId8"/>
    <p:sldId id="264" r:id="rId9"/>
    <p:sldId id="266" r:id="rId10"/>
    <p:sldId id="267" r:id="rId11"/>
    <p:sldId id="268" r:id="rId12"/>
    <p:sldId id="269" r:id="rId13"/>
    <p:sldId id="270" r:id="rId14"/>
    <p:sldId id="271" r:id="rId15"/>
    <p:sldId id="272" r:id="rId16"/>
    <p:sldId id="274" r:id="rId17"/>
    <p:sldId id="275" r:id="rId18"/>
    <p:sldId id="276" r:id="rId19"/>
    <p:sldId id="277" r:id="rId20"/>
    <p:sldId id="278" r:id="rId21"/>
    <p:sldId id="279" r:id="rId22"/>
    <p:sldId id="261" r:id="rId23"/>
    <p:sldId id="263" r:id="rId24"/>
    <p:sldId id="273" r:id="rId25"/>
    <p:sldId id="281"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8134B-ECFC-E7DF-8F4E-B7BC6A5263EB}" v="3" dt="2023-12-14T11:54:47.991"/>
    <p1510:client id="{2C7D7948-4B82-E598-E081-C96EE0561D43}" v="7" dt="2023-12-12T17:35:44.476"/>
    <p1510:client id="{61129E77-3F8F-C5E3-40DC-88CFCFC618FA}" v="1989" dt="2023-12-14T11:33:22.558"/>
    <p1510:client id="{81DA5815-0F22-2B14-715B-934CBD99E469}" v="157" dt="2023-12-13T11:03:20.955"/>
    <p1510:client id="{B9ABF6E3-3B15-3EBD-C546-CB056644FF52}" v="535" dt="2023-12-15T12:23:00.694"/>
    <p1510:client id="{C08135F3-3A27-02BE-5902-06F847D72266}" v="336" dt="2023-12-13T15:50:58.997"/>
    <p1510:client id="{C6E45119-0214-6CBC-33F8-2D39D32665A7}" v="10" dt="2023-11-24T10:39:09.781"/>
    <p1510:client id="{C7D0324A-0DF1-4136-B872-8065A5051CDA}" v="14" dt="2023-11-24T10:11:43.222"/>
    <p1510:client id="{EF76A7C1-0BA2-972C-CEFE-BF29F7F50231}" v="440" dt="2023-12-12T17:34:27.659"/>
    <p1510:client id="{FD1E57EE-B4DD-A29D-772E-D8E9F188F106}" v="1368" dt="2023-12-14T15:14:43.9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3" d="100"/>
          <a:sy n="63" d="100"/>
        </p:scale>
        <p:origin x="6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7B0E5-EF89-435A-94EC-4F7594A9730B}" type="datetimeFigureOut">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D2245-F4D2-4E2C-8860-7224312F8531}" type="slidenum">
              <a:t>‹#›</a:t>
            </a:fld>
            <a:endParaRPr lang="en-US"/>
          </a:p>
        </p:txBody>
      </p:sp>
    </p:spTree>
    <p:extLst>
      <p:ext uri="{BB962C8B-B14F-4D97-AF65-F5344CB8AC3E}">
        <p14:creationId xmlns:p14="http://schemas.microsoft.com/office/powerpoint/2010/main" val="296044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ducation.nationalgeographic.org/resource/tenochtitla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flickr.com/photos/101561334@N08/975521579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https://education.nationalgeographic.org/resource/tenochtitlan/</a:t>
            </a:r>
            <a:endParaRPr lang="en-US" dirty="0"/>
          </a:p>
          <a:p>
            <a:r>
              <a:rPr lang="en-US" dirty="0">
                <a:hlinkClick r:id="rId4"/>
              </a:rPr>
              <a:t>https://www.flickr.com/photos/101561334@N08/9755215791/</a:t>
            </a:r>
            <a:endParaRPr lang="en-US"/>
          </a:p>
          <a:p>
            <a:endParaRPr lang="en-US" dirty="0"/>
          </a:p>
        </p:txBody>
      </p:sp>
      <p:sp>
        <p:nvSpPr>
          <p:cNvPr id="4" name="Slide Number Placeholder 3"/>
          <p:cNvSpPr>
            <a:spLocks noGrp="1"/>
          </p:cNvSpPr>
          <p:nvPr>
            <p:ph type="sldNum" sz="quarter" idx="5"/>
          </p:nvPr>
        </p:nvSpPr>
        <p:spPr/>
        <p:txBody>
          <a:bodyPr/>
          <a:lstStyle/>
          <a:p>
            <a:fld id="{D06D2245-F4D2-4E2C-8860-7224312F8531}" type="slidenum">
              <a:t>3</a:t>
            </a:fld>
            <a:endParaRPr lang="en-US"/>
          </a:p>
        </p:txBody>
      </p:sp>
    </p:spTree>
    <p:extLst>
      <p:ext uri="{BB962C8B-B14F-4D97-AF65-F5344CB8AC3E}">
        <p14:creationId xmlns:p14="http://schemas.microsoft.com/office/powerpoint/2010/main" val="4148621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4.xml"/><Relationship Id="rId1" Type="http://schemas.openxmlformats.org/officeDocument/2006/relationships/video" Target="https://www.youtube.com/embed/p_JIUS9PPxw?feature=oembed"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media/media4.mp3"/><Relationship Id="rId7" Type="http://schemas.openxmlformats.org/officeDocument/2006/relationships/slideLayout" Target="../slideLayouts/slideLayout4.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5.mp3"/><Relationship Id="rId5" Type="http://schemas.microsoft.com/office/2007/relationships/media" Target="../media/media5.mp3"/><Relationship Id="rId4" Type="http://schemas.openxmlformats.org/officeDocument/2006/relationships/audio" Target="../media/media4.mp3"/><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media" Target="../media/media7.mp3"/><Relationship Id="rId7"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audio" Target="../media/media8.mp3"/><Relationship Id="rId5" Type="http://schemas.microsoft.com/office/2007/relationships/media" Target="../media/media8.mp3"/><Relationship Id="rId10" Type="http://schemas.openxmlformats.org/officeDocument/2006/relationships/image" Target="../media/image50.png"/><Relationship Id="rId4" Type="http://schemas.openxmlformats.org/officeDocument/2006/relationships/audio" Target="../media/media7.mp3"/><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hyperlink" Target="https://freesound.org/people/inplay/sounds/251611/" TargetMode="External"/><Relationship Id="rId7" Type="http://schemas.openxmlformats.org/officeDocument/2006/relationships/hyperlink" Target="https://www.youtube.com/watch?v=p_JIUS9PPxw" TargetMode="External"/><Relationship Id="rId2" Type="http://schemas.openxmlformats.org/officeDocument/2006/relationships/hyperlink" Target="https://www.flickr.com/photos/101561334@N08/9755215791/" TargetMode="External"/><Relationship Id="rId1" Type="http://schemas.openxmlformats.org/officeDocument/2006/relationships/slideLayout" Target="../slideLayouts/slideLayout2.xml"/><Relationship Id="rId6" Type="http://schemas.openxmlformats.org/officeDocument/2006/relationships/hyperlink" Target="https://freesound.org/people/ra_gun/sounds/81268/" TargetMode="External"/><Relationship Id="rId5" Type="http://schemas.openxmlformats.org/officeDocument/2006/relationships/hyperlink" Target="https://www.mexicolore.co.uk/aztecs/kids/aztec-temples" TargetMode="External"/><Relationship Id="rId4" Type="http://schemas.openxmlformats.org/officeDocument/2006/relationships/hyperlink" Target="https://freesound.org/people/Lemonadexpert/sounds/54194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Port 1</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Tobi Prais - st20226583</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93FE-2A27-EB42-0DD2-F5407DE0F139}"/>
              </a:ext>
            </a:extLst>
          </p:cNvPr>
          <p:cNvSpPr>
            <a:spLocks noGrp="1"/>
          </p:cNvSpPr>
          <p:nvPr>
            <p:ph type="title"/>
          </p:nvPr>
        </p:nvSpPr>
        <p:spPr/>
        <p:txBody>
          <a:bodyPr/>
          <a:lstStyle/>
          <a:p>
            <a:r>
              <a:rPr lang="en-US" dirty="0">
                <a:ea typeface="Calibri Light"/>
                <a:cs typeface="Calibri Light"/>
              </a:rPr>
              <a:t>Modeling (temple 3)</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97C8507C-DC17-28E2-D96A-03C4E818A252}"/>
              </a:ext>
            </a:extLst>
          </p:cNvPr>
          <p:cNvPicPr>
            <a:picLocks noGrp="1" noChangeAspect="1"/>
          </p:cNvPicPr>
          <p:nvPr>
            <p:ph sz="half" idx="2"/>
          </p:nvPr>
        </p:nvPicPr>
        <p:blipFill rotWithShape="1">
          <a:blip r:embed="rId2"/>
          <a:srcRect l="17895" t="19081" r="12525" b="15194"/>
          <a:stretch/>
        </p:blipFill>
        <p:spPr>
          <a:xfrm>
            <a:off x="374945" y="1442159"/>
            <a:ext cx="3646557" cy="1956830"/>
          </a:xfrm>
        </p:spPr>
      </p:pic>
      <p:pic>
        <p:nvPicPr>
          <p:cNvPr id="7" name="Picture 6" descr="A screenshot of a computer&#10;&#10;Description automatically generated">
            <a:extLst>
              <a:ext uri="{FF2B5EF4-FFF2-40B4-BE49-F238E27FC236}">
                <a16:creationId xmlns:a16="http://schemas.microsoft.com/office/drawing/2014/main" id="{805285EB-5C16-DD1C-1704-C5CF08D78FD9}"/>
              </a:ext>
            </a:extLst>
          </p:cNvPr>
          <p:cNvPicPr>
            <a:picLocks noChangeAspect="1"/>
          </p:cNvPicPr>
          <p:nvPr/>
        </p:nvPicPr>
        <p:blipFill rotWithShape="1">
          <a:blip r:embed="rId3"/>
          <a:srcRect l="17659" t="18251" r="12553" b="12548"/>
          <a:stretch/>
        </p:blipFill>
        <p:spPr>
          <a:xfrm>
            <a:off x="378940" y="4140287"/>
            <a:ext cx="3661535" cy="204492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1D8A329-8A52-CBCC-A8BE-CB32D612B78C}"/>
              </a:ext>
            </a:extLst>
          </p:cNvPr>
          <p:cNvPicPr>
            <a:picLocks noChangeAspect="1"/>
          </p:cNvPicPr>
          <p:nvPr/>
        </p:nvPicPr>
        <p:blipFill rotWithShape="1">
          <a:blip r:embed="rId4"/>
          <a:srcRect l="18132" t="20195" r="12637" b="14332"/>
          <a:stretch/>
        </p:blipFill>
        <p:spPr>
          <a:xfrm>
            <a:off x="6227806" y="1462988"/>
            <a:ext cx="3661569" cy="196222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8FD7E91-1575-6433-075E-2C7BC533228A}"/>
              </a:ext>
            </a:extLst>
          </p:cNvPr>
          <p:cNvPicPr>
            <a:picLocks noChangeAspect="1"/>
          </p:cNvPicPr>
          <p:nvPr/>
        </p:nvPicPr>
        <p:blipFill rotWithShape="1">
          <a:blip r:embed="rId5"/>
          <a:srcRect l="17857" t="18211" r="12143" b="13738"/>
          <a:stretch/>
        </p:blipFill>
        <p:spPr>
          <a:xfrm>
            <a:off x="6227805" y="4222664"/>
            <a:ext cx="3630628" cy="1962447"/>
          </a:xfrm>
          <a:prstGeom prst="rect">
            <a:avLst/>
          </a:prstGeom>
        </p:spPr>
      </p:pic>
      <p:sp>
        <p:nvSpPr>
          <p:cNvPr id="14" name="TextBox 13">
            <a:extLst>
              <a:ext uri="{FF2B5EF4-FFF2-40B4-BE49-F238E27FC236}">
                <a16:creationId xmlns:a16="http://schemas.microsoft.com/office/drawing/2014/main" id="{95F63B92-8079-1D90-1B9F-2A236AEF971E}"/>
              </a:ext>
            </a:extLst>
          </p:cNvPr>
          <p:cNvSpPr txBox="1"/>
          <p:nvPr/>
        </p:nvSpPr>
        <p:spPr>
          <a:xfrm>
            <a:off x="4144831" y="2050299"/>
            <a:ext cx="17093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Collums are added. </a:t>
            </a:r>
            <a:endParaRPr lang="en-US" dirty="0"/>
          </a:p>
        </p:txBody>
      </p:sp>
      <p:sp>
        <p:nvSpPr>
          <p:cNvPr id="15" name="TextBox 14">
            <a:extLst>
              <a:ext uri="{FF2B5EF4-FFF2-40B4-BE49-F238E27FC236}">
                <a16:creationId xmlns:a16="http://schemas.microsoft.com/office/drawing/2014/main" id="{1BCCE608-582F-B664-52D5-CE4511872906}"/>
              </a:ext>
            </a:extLst>
          </p:cNvPr>
          <p:cNvSpPr txBox="1"/>
          <p:nvPr/>
        </p:nvSpPr>
        <p:spPr>
          <a:xfrm>
            <a:off x="4144831" y="4531948"/>
            <a:ext cx="17093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Temple pyramid steps are inset by 7.0  and then beveled. </a:t>
            </a:r>
            <a:endParaRPr lang="en-US" dirty="0"/>
          </a:p>
        </p:txBody>
      </p:sp>
      <p:sp>
        <p:nvSpPr>
          <p:cNvPr id="17" name="TextBox 16">
            <a:extLst>
              <a:ext uri="{FF2B5EF4-FFF2-40B4-BE49-F238E27FC236}">
                <a16:creationId xmlns:a16="http://schemas.microsoft.com/office/drawing/2014/main" id="{B95CE189-3E74-9020-E6AF-3ED28B8BCFA2}"/>
              </a:ext>
            </a:extLst>
          </p:cNvPr>
          <p:cNvSpPr txBox="1"/>
          <p:nvPr/>
        </p:nvSpPr>
        <p:spPr>
          <a:xfrm>
            <a:off x="10014290" y="4459866"/>
            <a:ext cx="170938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Extra detail added on the roof of the temple by adding more boxes.</a:t>
            </a:r>
          </a:p>
        </p:txBody>
      </p:sp>
    </p:spTree>
    <p:extLst>
      <p:ext uri="{BB962C8B-B14F-4D97-AF65-F5344CB8AC3E}">
        <p14:creationId xmlns:p14="http://schemas.microsoft.com/office/powerpoint/2010/main" val="3357774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creenshot of a computer generated image of a green animal&#10;&#10;Description automatically generated">
            <a:extLst>
              <a:ext uri="{FF2B5EF4-FFF2-40B4-BE49-F238E27FC236}">
                <a16:creationId xmlns:a16="http://schemas.microsoft.com/office/drawing/2014/main" id="{38689289-2AA6-C9E0-5621-16127F72D90C}"/>
              </a:ext>
            </a:extLst>
          </p:cNvPr>
          <p:cNvPicPr>
            <a:picLocks noChangeAspect="1"/>
          </p:cNvPicPr>
          <p:nvPr/>
        </p:nvPicPr>
        <p:blipFill>
          <a:blip r:embed="rId2"/>
          <a:stretch>
            <a:fillRect/>
          </a:stretch>
        </p:blipFill>
        <p:spPr>
          <a:xfrm>
            <a:off x="3309939" y="1991197"/>
            <a:ext cx="4042117" cy="2138405"/>
          </a:xfrm>
          <a:prstGeom prst="rect">
            <a:avLst/>
          </a:prstGeom>
        </p:spPr>
      </p:pic>
      <p:pic>
        <p:nvPicPr>
          <p:cNvPr id="13" name="Picture 12" descr="A screenshot of a computer game&#10;&#10;Description automatically generated">
            <a:extLst>
              <a:ext uri="{FF2B5EF4-FFF2-40B4-BE49-F238E27FC236}">
                <a16:creationId xmlns:a16="http://schemas.microsoft.com/office/drawing/2014/main" id="{C3DC105F-13DE-7186-9C28-CD54D0452891}"/>
              </a:ext>
            </a:extLst>
          </p:cNvPr>
          <p:cNvPicPr>
            <a:picLocks noChangeAspect="1"/>
          </p:cNvPicPr>
          <p:nvPr/>
        </p:nvPicPr>
        <p:blipFill>
          <a:blip r:embed="rId3"/>
          <a:stretch>
            <a:fillRect/>
          </a:stretch>
        </p:blipFill>
        <p:spPr>
          <a:xfrm>
            <a:off x="3309938" y="4264412"/>
            <a:ext cx="4042118" cy="2137633"/>
          </a:xfrm>
          <a:prstGeom prst="rect">
            <a:avLst/>
          </a:prstGeom>
        </p:spPr>
      </p:pic>
      <p:pic>
        <p:nvPicPr>
          <p:cNvPr id="11" name="Picture 10" descr="A green building with stairs&#10;&#10;Description automatically generated">
            <a:extLst>
              <a:ext uri="{FF2B5EF4-FFF2-40B4-BE49-F238E27FC236}">
                <a16:creationId xmlns:a16="http://schemas.microsoft.com/office/drawing/2014/main" id="{EF6AB623-B077-4CCE-1A6D-4488B8C7B465}"/>
              </a:ext>
            </a:extLst>
          </p:cNvPr>
          <p:cNvPicPr>
            <a:picLocks noChangeAspect="1"/>
          </p:cNvPicPr>
          <p:nvPr/>
        </p:nvPicPr>
        <p:blipFill>
          <a:blip r:embed="rId4"/>
          <a:stretch>
            <a:fillRect/>
          </a:stretch>
        </p:blipFill>
        <p:spPr>
          <a:xfrm>
            <a:off x="7428857" y="4264326"/>
            <a:ext cx="4021522" cy="2139993"/>
          </a:xfrm>
          <a:prstGeom prst="rect">
            <a:avLst/>
          </a:prstGeom>
        </p:spPr>
      </p:pic>
      <p:pic>
        <p:nvPicPr>
          <p:cNvPr id="10" name="Picture 9" descr="A purple square object on a black background&#10;&#10;Description automatically generated">
            <a:extLst>
              <a:ext uri="{FF2B5EF4-FFF2-40B4-BE49-F238E27FC236}">
                <a16:creationId xmlns:a16="http://schemas.microsoft.com/office/drawing/2014/main" id="{7F186C06-EF38-A1C2-CAC5-DC6A1CA263BB}"/>
              </a:ext>
            </a:extLst>
          </p:cNvPr>
          <p:cNvPicPr>
            <a:picLocks noChangeAspect="1"/>
          </p:cNvPicPr>
          <p:nvPr/>
        </p:nvPicPr>
        <p:blipFill>
          <a:blip r:embed="rId5"/>
          <a:stretch>
            <a:fillRect/>
          </a:stretch>
        </p:blipFill>
        <p:spPr>
          <a:xfrm>
            <a:off x="548073" y="1991196"/>
            <a:ext cx="2692829" cy="1392195"/>
          </a:xfrm>
          <a:prstGeom prst="rect">
            <a:avLst/>
          </a:prstGeom>
        </p:spPr>
      </p:pic>
      <p:pic>
        <p:nvPicPr>
          <p:cNvPr id="7" name="Content Placeholder 6" descr="A pink box with a triangular shape&#10;&#10;Description automatically generated">
            <a:extLst>
              <a:ext uri="{FF2B5EF4-FFF2-40B4-BE49-F238E27FC236}">
                <a16:creationId xmlns:a16="http://schemas.microsoft.com/office/drawing/2014/main" id="{52526108-846A-ABF1-6AB3-4EEA66AB4DA2}"/>
              </a:ext>
            </a:extLst>
          </p:cNvPr>
          <p:cNvPicPr>
            <a:picLocks noGrp="1" noChangeAspect="1"/>
          </p:cNvPicPr>
          <p:nvPr>
            <p:ph sz="half" idx="2"/>
          </p:nvPr>
        </p:nvPicPr>
        <p:blipFill>
          <a:blip r:embed="rId6"/>
          <a:stretch>
            <a:fillRect/>
          </a:stretch>
        </p:blipFill>
        <p:spPr>
          <a:xfrm>
            <a:off x="548073" y="3497606"/>
            <a:ext cx="2682533" cy="1403308"/>
          </a:xfrm>
        </p:spPr>
      </p:pic>
      <p:pic>
        <p:nvPicPr>
          <p:cNvPr id="12" name="Picture 11" descr="A screenshot of a computer game&#10;&#10;Description automatically generated">
            <a:extLst>
              <a:ext uri="{FF2B5EF4-FFF2-40B4-BE49-F238E27FC236}">
                <a16:creationId xmlns:a16="http://schemas.microsoft.com/office/drawing/2014/main" id="{FE01D276-93DB-13B5-2EC0-94D10DCCCEA4}"/>
              </a:ext>
            </a:extLst>
          </p:cNvPr>
          <p:cNvPicPr>
            <a:picLocks noChangeAspect="1"/>
          </p:cNvPicPr>
          <p:nvPr/>
        </p:nvPicPr>
        <p:blipFill>
          <a:blip r:embed="rId7"/>
          <a:stretch>
            <a:fillRect/>
          </a:stretch>
        </p:blipFill>
        <p:spPr>
          <a:xfrm>
            <a:off x="7424137" y="1991197"/>
            <a:ext cx="4030663" cy="2138363"/>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9D91F211-4273-98A3-F917-5C8CEC69FB3A}"/>
              </a:ext>
            </a:extLst>
          </p:cNvPr>
          <p:cNvPicPr>
            <a:picLocks noGrp="1" noChangeAspect="1"/>
          </p:cNvPicPr>
          <p:nvPr>
            <p:ph sz="half" idx="1"/>
          </p:nvPr>
        </p:nvPicPr>
        <p:blipFill>
          <a:blip r:embed="rId8"/>
          <a:stretch>
            <a:fillRect/>
          </a:stretch>
        </p:blipFill>
        <p:spPr>
          <a:xfrm>
            <a:off x="545543" y="5005773"/>
            <a:ext cx="2692015" cy="1396958"/>
          </a:xfrm>
        </p:spPr>
      </p:pic>
      <p:sp>
        <p:nvSpPr>
          <p:cNvPr id="2" name="Title 1">
            <a:extLst>
              <a:ext uri="{FF2B5EF4-FFF2-40B4-BE49-F238E27FC236}">
                <a16:creationId xmlns:a16="http://schemas.microsoft.com/office/drawing/2014/main" id="{4438179F-68F1-291D-6D8E-922B2A8F616D}"/>
              </a:ext>
            </a:extLst>
          </p:cNvPr>
          <p:cNvSpPr>
            <a:spLocks noGrp="1"/>
          </p:cNvSpPr>
          <p:nvPr>
            <p:ph type="title"/>
          </p:nvPr>
        </p:nvSpPr>
        <p:spPr>
          <a:xfrm>
            <a:off x="776416" y="456628"/>
            <a:ext cx="10515600" cy="942664"/>
          </a:xfrm>
        </p:spPr>
        <p:txBody>
          <a:bodyPr vert="horz" lIns="91440" tIns="45720" rIns="91440" bIns="45720" rtlCol="0" anchor="ctr">
            <a:normAutofit/>
          </a:bodyPr>
          <a:lstStyle/>
          <a:p>
            <a:r>
              <a:rPr lang="en-US" sz="5200" kern="1200" dirty="0">
                <a:solidFill>
                  <a:schemeClr val="tx1"/>
                </a:solidFill>
                <a:latin typeface="+mj-lt"/>
                <a:ea typeface="+mj-ea"/>
                <a:cs typeface="+mj-cs"/>
              </a:rPr>
              <a:t>Modeling (all models)</a:t>
            </a:r>
            <a:endParaRPr lang="en-US" dirty="0">
              <a:ea typeface="+mj-ea"/>
              <a:cs typeface="+mj-cs"/>
            </a:endParaRPr>
          </a:p>
        </p:txBody>
      </p:sp>
    </p:spTree>
    <p:extLst>
      <p:ext uri="{BB962C8B-B14F-4D97-AF65-F5344CB8AC3E}">
        <p14:creationId xmlns:p14="http://schemas.microsoft.com/office/powerpoint/2010/main" val="1960748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4EE3-4059-835E-05E9-25397C0F8C4F}"/>
              </a:ext>
            </a:extLst>
          </p:cNvPr>
          <p:cNvSpPr>
            <a:spLocks noGrp="1"/>
          </p:cNvSpPr>
          <p:nvPr>
            <p:ph type="title"/>
          </p:nvPr>
        </p:nvSpPr>
        <p:spPr/>
        <p:txBody>
          <a:bodyPr/>
          <a:lstStyle/>
          <a:p>
            <a:r>
              <a:rPr lang="en-US" dirty="0">
                <a:ea typeface="Calibri Light"/>
                <a:cs typeface="Calibri Light"/>
              </a:rPr>
              <a:t>Texturing – diffuse ( temple 1)</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F8ECADB2-1E39-C3D7-5A2F-7DDF6DB91C0F}"/>
              </a:ext>
            </a:extLst>
          </p:cNvPr>
          <p:cNvPicPr>
            <a:picLocks noGrp="1" noChangeAspect="1"/>
          </p:cNvPicPr>
          <p:nvPr>
            <p:ph sz="half" idx="1"/>
          </p:nvPr>
        </p:nvPicPr>
        <p:blipFill rotWithShape="1">
          <a:blip r:embed="rId2"/>
          <a:srcRect l="22465" t="14204" r="17694" b="852"/>
          <a:stretch/>
        </p:blipFill>
        <p:spPr>
          <a:xfrm>
            <a:off x="333633" y="1890588"/>
            <a:ext cx="3100723" cy="3078490"/>
          </a:xfrm>
        </p:spPr>
      </p:pic>
      <p:pic>
        <p:nvPicPr>
          <p:cNvPr id="6" name="Content Placeholder 5" descr="A screenshot of a computer&#10;&#10;Description automatically generated">
            <a:extLst>
              <a:ext uri="{FF2B5EF4-FFF2-40B4-BE49-F238E27FC236}">
                <a16:creationId xmlns:a16="http://schemas.microsoft.com/office/drawing/2014/main" id="{05F913B5-E81E-4B21-6A02-66341E3704C1}"/>
              </a:ext>
            </a:extLst>
          </p:cNvPr>
          <p:cNvPicPr>
            <a:picLocks noGrp="1" noChangeAspect="1"/>
          </p:cNvPicPr>
          <p:nvPr>
            <p:ph sz="half" idx="2"/>
          </p:nvPr>
        </p:nvPicPr>
        <p:blipFill rotWithShape="1">
          <a:blip r:embed="rId3"/>
          <a:srcRect l="22664" t="14524" r="17296" b="3562"/>
          <a:stretch/>
        </p:blipFill>
        <p:spPr>
          <a:xfrm>
            <a:off x="3824416" y="1926460"/>
            <a:ext cx="3111024" cy="3078856"/>
          </a:xfrm>
        </p:spPr>
      </p:pic>
      <p:pic>
        <p:nvPicPr>
          <p:cNvPr id="7" name="Picture 6">
            <a:extLst>
              <a:ext uri="{FF2B5EF4-FFF2-40B4-BE49-F238E27FC236}">
                <a16:creationId xmlns:a16="http://schemas.microsoft.com/office/drawing/2014/main" id="{0B9CE79F-F8AB-7427-B261-92767FDCA7B7}"/>
              </a:ext>
            </a:extLst>
          </p:cNvPr>
          <p:cNvPicPr>
            <a:picLocks noChangeAspect="1"/>
          </p:cNvPicPr>
          <p:nvPr/>
        </p:nvPicPr>
        <p:blipFill>
          <a:blip r:embed="rId4"/>
          <a:stretch>
            <a:fillRect/>
          </a:stretch>
        </p:blipFill>
        <p:spPr>
          <a:xfrm>
            <a:off x="7329617" y="2257959"/>
            <a:ext cx="4370172" cy="2352378"/>
          </a:xfrm>
          <a:prstGeom prst="rect">
            <a:avLst/>
          </a:prstGeom>
        </p:spPr>
      </p:pic>
      <p:sp>
        <p:nvSpPr>
          <p:cNvPr id="3" name="TextBox 2">
            <a:extLst>
              <a:ext uri="{FF2B5EF4-FFF2-40B4-BE49-F238E27FC236}">
                <a16:creationId xmlns:a16="http://schemas.microsoft.com/office/drawing/2014/main" id="{DCDE1EC8-4A54-46CE-0E2E-684B2E8A1CE1}"/>
              </a:ext>
            </a:extLst>
          </p:cNvPr>
          <p:cNvSpPr txBox="1"/>
          <p:nvPr/>
        </p:nvSpPr>
        <p:spPr>
          <a:xfrm>
            <a:off x="587375" y="5318124"/>
            <a:ext cx="10731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First, the model is unwrapped, and that template is saved. Then the template was opened with Photoshop and the base </a:t>
            </a:r>
            <a:r>
              <a:rPr lang="en-US" dirty="0" err="1">
                <a:cs typeface="Calibri"/>
              </a:rPr>
              <a:t>colours</a:t>
            </a:r>
            <a:r>
              <a:rPr lang="en-US" dirty="0">
                <a:cs typeface="Calibri"/>
              </a:rPr>
              <a:t> for the model were added. </a:t>
            </a:r>
            <a:endParaRPr lang="en-US" dirty="0"/>
          </a:p>
        </p:txBody>
      </p:sp>
    </p:spTree>
    <p:extLst>
      <p:ext uri="{BB962C8B-B14F-4D97-AF65-F5344CB8AC3E}">
        <p14:creationId xmlns:p14="http://schemas.microsoft.com/office/powerpoint/2010/main" val="4232886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EE2A-C15E-79E4-83E9-17C615424DE7}"/>
              </a:ext>
            </a:extLst>
          </p:cNvPr>
          <p:cNvSpPr>
            <a:spLocks noGrp="1"/>
          </p:cNvSpPr>
          <p:nvPr>
            <p:ph type="title"/>
          </p:nvPr>
        </p:nvSpPr>
        <p:spPr/>
        <p:txBody>
          <a:bodyPr/>
          <a:lstStyle/>
          <a:p>
            <a:r>
              <a:rPr lang="en-US" dirty="0">
                <a:ea typeface="Calibri Light"/>
                <a:cs typeface="Calibri Light"/>
              </a:rPr>
              <a:t>Texturing- diffuse (temple 1)</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A9F2A406-897B-102E-4BDC-8BEF0022DC2F}"/>
              </a:ext>
            </a:extLst>
          </p:cNvPr>
          <p:cNvPicPr>
            <a:picLocks noGrp="1" noChangeAspect="1"/>
          </p:cNvPicPr>
          <p:nvPr>
            <p:ph sz="half" idx="1"/>
          </p:nvPr>
        </p:nvPicPr>
        <p:blipFill rotWithShape="1">
          <a:blip r:embed="rId2"/>
          <a:srcRect l="22266" t="13966" r="18290" b="3352"/>
          <a:stretch/>
        </p:blipFill>
        <p:spPr>
          <a:xfrm>
            <a:off x="293772" y="1905751"/>
            <a:ext cx="3080120" cy="3046704"/>
          </a:xfrm>
        </p:spPr>
      </p:pic>
      <p:pic>
        <p:nvPicPr>
          <p:cNvPr id="3" name="Content Placeholder 2" descr="A drawing of a house&#10;&#10;Description automatically generated">
            <a:extLst>
              <a:ext uri="{FF2B5EF4-FFF2-40B4-BE49-F238E27FC236}">
                <a16:creationId xmlns:a16="http://schemas.microsoft.com/office/drawing/2014/main" id="{E86F7BA4-B139-55A1-3B7B-ABDD172BC86D}"/>
              </a:ext>
            </a:extLst>
          </p:cNvPr>
          <p:cNvPicPr>
            <a:picLocks noGrp="1" noChangeAspect="1"/>
          </p:cNvPicPr>
          <p:nvPr>
            <p:ph sz="half" idx="2"/>
          </p:nvPr>
        </p:nvPicPr>
        <p:blipFill>
          <a:blip r:embed="rId3"/>
          <a:stretch>
            <a:fillRect/>
          </a:stretch>
        </p:blipFill>
        <p:spPr>
          <a:xfrm>
            <a:off x="4014018" y="1907022"/>
            <a:ext cx="3082414" cy="3045543"/>
          </a:xfrm>
        </p:spPr>
      </p:pic>
      <p:pic>
        <p:nvPicPr>
          <p:cNvPr id="7" name="Picture 6" descr="A building with a roof&#10;&#10;Description automatically generated">
            <a:extLst>
              <a:ext uri="{FF2B5EF4-FFF2-40B4-BE49-F238E27FC236}">
                <a16:creationId xmlns:a16="http://schemas.microsoft.com/office/drawing/2014/main" id="{588573C4-FB3F-1480-298E-EA9EC83B64B8}"/>
              </a:ext>
            </a:extLst>
          </p:cNvPr>
          <p:cNvPicPr>
            <a:picLocks noChangeAspect="1"/>
          </p:cNvPicPr>
          <p:nvPr/>
        </p:nvPicPr>
        <p:blipFill rotWithShape="1">
          <a:blip r:embed="rId4"/>
          <a:srcRect l="15756" t="690" r="10084" b="-64"/>
          <a:stretch/>
        </p:blipFill>
        <p:spPr>
          <a:xfrm>
            <a:off x="7465142" y="1910902"/>
            <a:ext cx="4340310" cy="3047116"/>
          </a:xfrm>
          <a:prstGeom prst="rect">
            <a:avLst/>
          </a:prstGeom>
        </p:spPr>
      </p:pic>
      <p:sp>
        <p:nvSpPr>
          <p:cNvPr id="8" name="TextBox 7">
            <a:extLst>
              <a:ext uri="{FF2B5EF4-FFF2-40B4-BE49-F238E27FC236}">
                <a16:creationId xmlns:a16="http://schemas.microsoft.com/office/drawing/2014/main" id="{0FECE624-705E-0742-3685-A284B35231D6}"/>
              </a:ext>
            </a:extLst>
          </p:cNvPr>
          <p:cNvSpPr txBox="1"/>
          <p:nvPr/>
        </p:nvSpPr>
        <p:spPr>
          <a:xfrm>
            <a:off x="587375" y="5318125"/>
            <a:ext cx="10763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Then </a:t>
            </a:r>
            <a:r>
              <a:rPr lang="en-US" dirty="0" err="1">
                <a:cs typeface="Calibri"/>
              </a:rPr>
              <a:t>colour</a:t>
            </a:r>
            <a:r>
              <a:rPr lang="en-US" dirty="0">
                <a:cs typeface="Calibri"/>
              </a:rPr>
              <a:t> details were added. This took many attempts to line up the bricks correctly. </a:t>
            </a:r>
            <a:endParaRPr lang="en-US" dirty="0"/>
          </a:p>
        </p:txBody>
      </p:sp>
    </p:spTree>
    <p:extLst>
      <p:ext uri="{BB962C8B-B14F-4D97-AF65-F5344CB8AC3E}">
        <p14:creationId xmlns:p14="http://schemas.microsoft.com/office/powerpoint/2010/main" val="2100462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4BE1D-6005-04FE-8319-7FAB0009EA02}"/>
              </a:ext>
            </a:extLst>
          </p:cNvPr>
          <p:cNvSpPr>
            <a:spLocks noGrp="1"/>
          </p:cNvSpPr>
          <p:nvPr>
            <p:ph type="title"/>
          </p:nvPr>
        </p:nvSpPr>
        <p:spPr/>
        <p:txBody>
          <a:bodyPr/>
          <a:lstStyle/>
          <a:p>
            <a:r>
              <a:rPr lang="en-US" dirty="0">
                <a:ea typeface="Calibri Light"/>
                <a:cs typeface="Calibri Light"/>
              </a:rPr>
              <a:t>Texture- normal (temple 2)</a:t>
            </a:r>
            <a:endParaRPr lang="en-US" dirty="0"/>
          </a:p>
        </p:txBody>
      </p:sp>
      <p:pic>
        <p:nvPicPr>
          <p:cNvPr id="4" name="Content Placeholder 3">
            <a:extLst>
              <a:ext uri="{FF2B5EF4-FFF2-40B4-BE49-F238E27FC236}">
                <a16:creationId xmlns:a16="http://schemas.microsoft.com/office/drawing/2014/main" id="{5E3122E0-5966-4AD7-7D6F-2267F46CE0B6}"/>
              </a:ext>
            </a:extLst>
          </p:cNvPr>
          <p:cNvPicPr>
            <a:picLocks noGrp="1" noChangeAspect="1"/>
          </p:cNvPicPr>
          <p:nvPr>
            <p:ph sz="half" idx="1"/>
          </p:nvPr>
        </p:nvPicPr>
        <p:blipFill>
          <a:blip r:embed="rId2"/>
          <a:stretch>
            <a:fillRect/>
          </a:stretch>
        </p:blipFill>
        <p:spPr>
          <a:xfrm>
            <a:off x="726016" y="1880394"/>
            <a:ext cx="3426884" cy="3426884"/>
          </a:xfrm>
        </p:spPr>
      </p:pic>
      <p:pic>
        <p:nvPicPr>
          <p:cNvPr id="5" name="Content Placeholder 4" descr="A screenshot of a computer&#10;&#10;Description automatically generated">
            <a:extLst>
              <a:ext uri="{FF2B5EF4-FFF2-40B4-BE49-F238E27FC236}">
                <a16:creationId xmlns:a16="http://schemas.microsoft.com/office/drawing/2014/main" id="{CD131B99-4C9B-FE01-9826-860F4E3DC461}"/>
              </a:ext>
            </a:extLst>
          </p:cNvPr>
          <p:cNvPicPr>
            <a:picLocks noGrp="1" noChangeAspect="1"/>
          </p:cNvPicPr>
          <p:nvPr>
            <p:ph sz="half" idx="2"/>
          </p:nvPr>
        </p:nvPicPr>
        <p:blipFill>
          <a:blip r:embed="rId3"/>
          <a:stretch>
            <a:fillRect/>
          </a:stretch>
        </p:blipFill>
        <p:spPr>
          <a:xfrm>
            <a:off x="5915340" y="1628425"/>
            <a:ext cx="5181600" cy="3671385"/>
          </a:xfrm>
        </p:spPr>
      </p:pic>
      <p:sp>
        <p:nvSpPr>
          <p:cNvPr id="6" name="TextBox 5">
            <a:extLst>
              <a:ext uri="{FF2B5EF4-FFF2-40B4-BE49-F238E27FC236}">
                <a16:creationId xmlns:a16="http://schemas.microsoft.com/office/drawing/2014/main" id="{1C360449-A731-CD1F-5E5F-E16431B8DCD9}"/>
              </a:ext>
            </a:extLst>
          </p:cNvPr>
          <p:cNvSpPr txBox="1"/>
          <p:nvPr/>
        </p:nvSpPr>
        <p:spPr>
          <a:xfrm>
            <a:off x="904874" y="5762625"/>
            <a:ext cx="102076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Designs that were not on the diffuse map were drawn in using a lighter </a:t>
            </a:r>
            <a:r>
              <a:rPr lang="en-US" dirty="0" err="1">
                <a:cs typeface="Calibri"/>
              </a:rPr>
              <a:t>colour</a:t>
            </a:r>
            <a:r>
              <a:rPr lang="en-US" dirty="0">
                <a:cs typeface="Calibri"/>
              </a:rPr>
              <a:t> so the additional engravings would look raised.  Then the layer was put through Photoshops 'generate normal Map' feature to create the normal map. </a:t>
            </a:r>
          </a:p>
        </p:txBody>
      </p:sp>
    </p:spTree>
    <p:extLst>
      <p:ext uri="{BB962C8B-B14F-4D97-AF65-F5344CB8AC3E}">
        <p14:creationId xmlns:p14="http://schemas.microsoft.com/office/powerpoint/2010/main" val="3804172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1317C-10EE-A49D-B372-C848787020D9}"/>
              </a:ext>
            </a:extLst>
          </p:cNvPr>
          <p:cNvSpPr>
            <a:spLocks noGrp="1"/>
          </p:cNvSpPr>
          <p:nvPr>
            <p:ph type="title"/>
          </p:nvPr>
        </p:nvSpPr>
        <p:spPr/>
        <p:txBody>
          <a:bodyPr/>
          <a:lstStyle/>
          <a:p>
            <a:r>
              <a:rPr lang="en-US" dirty="0">
                <a:ea typeface="Calibri Light"/>
                <a:cs typeface="Calibri Light"/>
              </a:rPr>
              <a:t>Texture- normal (temple 2)</a:t>
            </a:r>
            <a:endParaRPr lang="en-US" dirty="0"/>
          </a:p>
        </p:txBody>
      </p:sp>
      <p:pic>
        <p:nvPicPr>
          <p:cNvPr id="5" name="Content Placeholder 4" descr="A blue and purple background with lines&#10;&#10;Description automatically generated">
            <a:extLst>
              <a:ext uri="{FF2B5EF4-FFF2-40B4-BE49-F238E27FC236}">
                <a16:creationId xmlns:a16="http://schemas.microsoft.com/office/drawing/2014/main" id="{D2EA3116-B6FC-1948-39AC-33A3914947CB}"/>
              </a:ext>
            </a:extLst>
          </p:cNvPr>
          <p:cNvPicPr>
            <a:picLocks noGrp="1" noChangeAspect="1"/>
          </p:cNvPicPr>
          <p:nvPr>
            <p:ph sz="half" idx="1"/>
          </p:nvPr>
        </p:nvPicPr>
        <p:blipFill>
          <a:blip r:embed="rId2"/>
          <a:stretch>
            <a:fillRect/>
          </a:stretch>
        </p:blipFill>
        <p:spPr>
          <a:xfrm>
            <a:off x="990600" y="1478228"/>
            <a:ext cx="3183467" cy="3183467"/>
          </a:xfrm>
        </p:spPr>
      </p:pic>
      <p:pic>
        <p:nvPicPr>
          <p:cNvPr id="6" name="Content Placeholder 5" descr="A grey stone structure with a door&#10;&#10;Description automatically generated">
            <a:extLst>
              <a:ext uri="{FF2B5EF4-FFF2-40B4-BE49-F238E27FC236}">
                <a16:creationId xmlns:a16="http://schemas.microsoft.com/office/drawing/2014/main" id="{5F515F35-D002-2C91-96F0-7555E1220D15}"/>
              </a:ext>
            </a:extLst>
          </p:cNvPr>
          <p:cNvPicPr>
            <a:picLocks noGrp="1" noChangeAspect="1"/>
          </p:cNvPicPr>
          <p:nvPr>
            <p:ph sz="half" idx="2"/>
          </p:nvPr>
        </p:nvPicPr>
        <p:blipFill>
          <a:blip r:embed="rId3"/>
          <a:stretch>
            <a:fillRect/>
          </a:stretch>
        </p:blipFill>
        <p:spPr>
          <a:xfrm>
            <a:off x="5558367" y="1839870"/>
            <a:ext cx="5181600" cy="2820013"/>
          </a:xfrm>
        </p:spPr>
      </p:pic>
      <p:sp>
        <p:nvSpPr>
          <p:cNvPr id="7" name="TextBox 6">
            <a:extLst>
              <a:ext uri="{FF2B5EF4-FFF2-40B4-BE49-F238E27FC236}">
                <a16:creationId xmlns:a16="http://schemas.microsoft.com/office/drawing/2014/main" id="{FBE9BD8B-867D-827C-DC36-179D57D3A6C5}"/>
              </a:ext>
            </a:extLst>
          </p:cNvPr>
          <p:cNvSpPr txBox="1"/>
          <p:nvPr/>
        </p:nvSpPr>
        <p:spPr>
          <a:xfrm>
            <a:off x="1127124" y="5016499"/>
            <a:ext cx="99218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Once the Normal map is rendered it then added to the object. </a:t>
            </a:r>
          </a:p>
          <a:p>
            <a:endParaRPr lang="en-US" dirty="0">
              <a:cs typeface="Calibri"/>
            </a:endParaRPr>
          </a:p>
        </p:txBody>
      </p:sp>
    </p:spTree>
    <p:extLst>
      <p:ext uri="{BB962C8B-B14F-4D97-AF65-F5344CB8AC3E}">
        <p14:creationId xmlns:p14="http://schemas.microsoft.com/office/powerpoint/2010/main" val="3189840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C4120-584D-C6DA-0D01-519D49506CC9}"/>
              </a:ext>
            </a:extLst>
          </p:cNvPr>
          <p:cNvSpPr>
            <a:spLocks noGrp="1"/>
          </p:cNvSpPr>
          <p:nvPr>
            <p:ph type="title"/>
          </p:nvPr>
        </p:nvSpPr>
        <p:spPr/>
        <p:txBody>
          <a:bodyPr/>
          <a:lstStyle/>
          <a:p>
            <a:r>
              <a:rPr lang="en-US" dirty="0">
                <a:ea typeface="Calibri Light"/>
                <a:cs typeface="Calibri Light"/>
              </a:rPr>
              <a:t>Animation (Llama)</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D61554BD-434F-CAE2-4FB6-9DA91389CE83}"/>
              </a:ext>
            </a:extLst>
          </p:cNvPr>
          <p:cNvPicPr>
            <a:picLocks noGrp="1" noChangeAspect="1"/>
          </p:cNvPicPr>
          <p:nvPr>
            <p:ph sz="half" idx="1"/>
          </p:nvPr>
        </p:nvPicPr>
        <p:blipFill rotWithShape="1">
          <a:blip r:embed="rId2"/>
          <a:srcRect l="18091" t="18728" r="13718" b="14134"/>
          <a:stretch/>
        </p:blipFill>
        <p:spPr>
          <a:xfrm>
            <a:off x="714633" y="1514241"/>
            <a:ext cx="4975005" cy="2760025"/>
          </a:xfrm>
        </p:spPr>
      </p:pic>
      <p:pic>
        <p:nvPicPr>
          <p:cNvPr id="6" name="Content Placeholder 5" descr="A screenshot of a computer program&#10;&#10;Description automatically generated">
            <a:extLst>
              <a:ext uri="{FF2B5EF4-FFF2-40B4-BE49-F238E27FC236}">
                <a16:creationId xmlns:a16="http://schemas.microsoft.com/office/drawing/2014/main" id="{18CA3D0E-AD3D-B8A5-9012-9952DF1445B8}"/>
              </a:ext>
            </a:extLst>
          </p:cNvPr>
          <p:cNvPicPr>
            <a:picLocks noGrp="1" noChangeAspect="1"/>
          </p:cNvPicPr>
          <p:nvPr>
            <p:ph sz="half" idx="2"/>
          </p:nvPr>
        </p:nvPicPr>
        <p:blipFill rotWithShape="1">
          <a:blip r:embed="rId3"/>
          <a:srcRect t="2555" r="-199" b="-206"/>
          <a:stretch/>
        </p:blipFill>
        <p:spPr>
          <a:xfrm>
            <a:off x="6161902" y="1518695"/>
            <a:ext cx="5191906" cy="2757053"/>
          </a:xfrm>
        </p:spPr>
      </p:pic>
      <p:sp>
        <p:nvSpPr>
          <p:cNvPr id="7" name="TextBox 6">
            <a:extLst>
              <a:ext uri="{FF2B5EF4-FFF2-40B4-BE49-F238E27FC236}">
                <a16:creationId xmlns:a16="http://schemas.microsoft.com/office/drawing/2014/main" id="{45EF4A16-5AC3-BDFA-6750-11D3BE0D9868}"/>
              </a:ext>
            </a:extLst>
          </p:cNvPr>
          <p:cNvSpPr txBox="1"/>
          <p:nvPr/>
        </p:nvSpPr>
        <p:spPr>
          <a:xfrm>
            <a:off x="736979" y="4657298"/>
            <a:ext cx="105940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intended animation is for the llama to bend its head down and then return to the starting position.</a:t>
            </a:r>
          </a:p>
          <a:p>
            <a:r>
              <a:rPr lang="en-US" dirty="0">
                <a:ea typeface="Calibri"/>
                <a:cs typeface="Calibri"/>
              </a:rPr>
              <a:t>The animation form that was chosen is bones. This was because the object that was being animated was a living creature and the intended animation involved only part of the object to move. </a:t>
            </a:r>
            <a:endParaRPr lang="en-US" dirty="0"/>
          </a:p>
        </p:txBody>
      </p:sp>
    </p:spTree>
    <p:extLst>
      <p:ext uri="{BB962C8B-B14F-4D97-AF65-F5344CB8AC3E}">
        <p14:creationId xmlns:p14="http://schemas.microsoft.com/office/powerpoint/2010/main" val="1060659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3221-A446-6282-9C69-94A840AFE130}"/>
              </a:ext>
            </a:extLst>
          </p:cNvPr>
          <p:cNvSpPr>
            <a:spLocks noGrp="1"/>
          </p:cNvSpPr>
          <p:nvPr>
            <p:ph type="title"/>
          </p:nvPr>
        </p:nvSpPr>
        <p:spPr/>
        <p:txBody>
          <a:bodyPr/>
          <a:lstStyle/>
          <a:p>
            <a:r>
              <a:rPr lang="en-US" dirty="0">
                <a:ea typeface="Calibri Light"/>
                <a:cs typeface="Calibri Light"/>
              </a:rPr>
              <a:t>Animation (Llama)</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C52B098B-E584-9F25-30B3-9F0AC2FDF5E1}"/>
              </a:ext>
            </a:extLst>
          </p:cNvPr>
          <p:cNvPicPr>
            <a:picLocks noGrp="1" noChangeAspect="1"/>
          </p:cNvPicPr>
          <p:nvPr>
            <p:ph sz="half" idx="1"/>
          </p:nvPr>
        </p:nvPicPr>
        <p:blipFill rotWithShape="1">
          <a:blip r:embed="rId2"/>
          <a:srcRect l="17694" t="19081" r="12525" b="13781"/>
          <a:stretch/>
        </p:blipFill>
        <p:spPr>
          <a:xfrm>
            <a:off x="436605" y="1792266"/>
            <a:ext cx="3615794" cy="1956836"/>
          </a:xfrm>
        </p:spPr>
      </p:pic>
      <p:pic>
        <p:nvPicPr>
          <p:cNvPr id="6" name="Content Placeholder 5" descr="A screenshot of a computer&#10;&#10;Description automatically generated">
            <a:extLst>
              <a:ext uri="{FF2B5EF4-FFF2-40B4-BE49-F238E27FC236}">
                <a16:creationId xmlns:a16="http://schemas.microsoft.com/office/drawing/2014/main" id="{771D05CC-DE83-67D0-8162-FD8CAE446DFA}"/>
              </a:ext>
            </a:extLst>
          </p:cNvPr>
          <p:cNvPicPr>
            <a:picLocks noGrp="1" noChangeAspect="1"/>
          </p:cNvPicPr>
          <p:nvPr>
            <p:ph sz="half" idx="2"/>
          </p:nvPr>
        </p:nvPicPr>
        <p:blipFill rotWithShape="1">
          <a:blip r:embed="rId3"/>
          <a:srcRect l="17299" t="19081" r="12724" b="14841"/>
          <a:stretch/>
        </p:blipFill>
        <p:spPr>
          <a:xfrm>
            <a:off x="4360000" y="1823158"/>
            <a:ext cx="3625971" cy="1925940"/>
          </a:xfrm>
        </p:spPr>
      </p:pic>
      <p:pic>
        <p:nvPicPr>
          <p:cNvPr id="7" name="Picture 6" descr="A screenshot of a computer&#10;&#10;Description automatically generated">
            <a:extLst>
              <a:ext uri="{FF2B5EF4-FFF2-40B4-BE49-F238E27FC236}">
                <a16:creationId xmlns:a16="http://schemas.microsoft.com/office/drawing/2014/main" id="{3D965B28-A981-5498-4A04-861F9A0EE6BB}"/>
              </a:ext>
            </a:extLst>
          </p:cNvPr>
          <p:cNvPicPr>
            <a:picLocks noChangeAspect="1"/>
          </p:cNvPicPr>
          <p:nvPr/>
        </p:nvPicPr>
        <p:blipFill rotWithShape="1">
          <a:blip r:embed="rId4"/>
          <a:srcRect l="18290" t="18569" r="13035" b="12847"/>
          <a:stretch/>
        </p:blipFill>
        <p:spPr>
          <a:xfrm>
            <a:off x="8297686" y="1787147"/>
            <a:ext cx="3434937" cy="1926659"/>
          </a:xfrm>
          <a:prstGeom prst="rect">
            <a:avLst/>
          </a:prstGeom>
        </p:spPr>
      </p:pic>
      <p:sp>
        <p:nvSpPr>
          <p:cNvPr id="8" name="TextBox 7">
            <a:extLst>
              <a:ext uri="{FF2B5EF4-FFF2-40B4-BE49-F238E27FC236}">
                <a16:creationId xmlns:a16="http://schemas.microsoft.com/office/drawing/2014/main" id="{73D836AE-9B1B-EAF5-1C8F-80FD947BBE92}"/>
              </a:ext>
            </a:extLst>
          </p:cNvPr>
          <p:cNvSpPr txBox="1"/>
          <p:nvPr/>
        </p:nvSpPr>
        <p:spPr>
          <a:xfrm>
            <a:off x="428981" y="3964858"/>
            <a:ext cx="52305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Heatmap of bone 4's weighting</a:t>
            </a:r>
            <a:endParaRPr lang="en-US" dirty="0"/>
          </a:p>
        </p:txBody>
      </p:sp>
      <p:sp>
        <p:nvSpPr>
          <p:cNvPr id="9" name="TextBox 8">
            <a:extLst>
              <a:ext uri="{FF2B5EF4-FFF2-40B4-BE49-F238E27FC236}">
                <a16:creationId xmlns:a16="http://schemas.microsoft.com/office/drawing/2014/main" id="{8EF8C69F-6D49-DB3A-CD35-27AE69F594A9}"/>
              </a:ext>
            </a:extLst>
          </p:cNvPr>
          <p:cNvSpPr txBox="1"/>
          <p:nvPr/>
        </p:nvSpPr>
        <p:spPr>
          <a:xfrm>
            <a:off x="4362548" y="3913371"/>
            <a:ext cx="36324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Heatmap of bone 5's weighting</a:t>
            </a:r>
          </a:p>
        </p:txBody>
      </p:sp>
      <p:sp>
        <p:nvSpPr>
          <p:cNvPr id="10" name="TextBox 9">
            <a:extLst>
              <a:ext uri="{FF2B5EF4-FFF2-40B4-BE49-F238E27FC236}">
                <a16:creationId xmlns:a16="http://schemas.microsoft.com/office/drawing/2014/main" id="{8A06DA35-AD55-0195-75C9-3100890A381A}"/>
              </a:ext>
            </a:extLst>
          </p:cNvPr>
          <p:cNvSpPr txBox="1"/>
          <p:nvPr/>
        </p:nvSpPr>
        <p:spPr>
          <a:xfrm>
            <a:off x="8296116" y="3913371"/>
            <a:ext cx="52305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Heatmap of bone 6's weighting</a:t>
            </a:r>
            <a:endParaRPr lang="en-US" dirty="0"/>
          </a:p>
        </p:txBody>
      </p:sp>
    </p:spTree>
    <p:extLst>
      <p:ext uri="{BB962C8B-B14F-4D97-AF65-F5344CB8AC3E}">
        <p14:creationId xmlns:p14="http://schemas.microsoft.com/office/powerpoint/2010/main" val="205941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16A0-F07C-0191-B2CB-9F72D83F9371}"/>
              </a:ext>
            </a:extLst>
          </p:cNvPr>
          <p:cNvSpPr>
            <a:spLocks noGrp="1"/>
          </p:cNvSpPr>
          <p:nvPr>
            <p:ph type="title"/>
          </p:nvPr>
        </p:nvSpPr>
        <p:spPr/>
        <p:txBody>
          <a:bodyPr/>
          <a:lstStyle/>
          <a:p>
            <a:r>
              <a:rPr lang="en-US" dirty="0">
                <a:ea typeface="Calibri Light"/>
                <a:cs typeface="Calibri Light"/>
              </a:rPr>
              <a:t>Animation (Llama)</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D0C182EB-6E86-D324-08AE-A8AA745CBF8D}"/>
              </a:ext>
            </a:extLst>
          </p:cNvPr>
          <p:cNvPicPr>
            <a:picLocks noGrp="1" noChangeAspect="1"/>
          </p:cNvPicPr>
          <p:nvPr>
            <p:ph sz="half" idx="1"/>
          </p:nvPr>
        </p:nvPicPr>
        <p:blipFill>
          <a:blip r:embed="rId2"/>
          <a:stretch>
            <a:fillRect/>
          </a:stretch>
        </p:blipFill>
        <p:spPr>
          <a:xfrm>
            <a:off x="700618" y="1696917"/>
            <a:ext cx="4684183" cy="2724923"/>
          </a:xfrm>
        </p:spPr>
      </p:pic>
      <p:pic>
        <p:nvPicPr>
          <p:cNvPr id="6" name="Content Placeholder 5" descr="A screenshot of a computer&#10;&#10;Description automatically generated">
            <a:extLst>
              <a:ext uri="{FF2B5EF4-FFF2-40B4-BE49-F238E27FC236}">
                <a16:creationId xmlns:a16="http://schemas.microsoft.com/office/drawing/2014/main" id="{85E9A772-6990-A839-7CD6-4709AD9164F8}"/>
              </a:ext>
            </a:extLst>
          </p:cNvPr>
          <p:cNvPicPr>
            <a:picLocks noGrp="1" noChangeAspect="1"/>
          </p:cNvPicPr>
          <p:nvPr>
            <p:ph sz="half" idx="2"/>
          </p:nvPr>
        </p:nvPicPr>
        <p:blipFill>
          <a:blip r:embed="rId3"/>
          <a:stretch>
            <a:fillRect/>
          </a:stretch>
        </p:blipFill>
        <p:spPr>
          <a:xfrm>
            <a:off x="6415618" y="1694730"/>
            <a:ext cx="4599516" cy="2729297"/>
          </a:xfrm>
        </p:spPr>
      </p:pic>
      <p:sp>
        <p:nvSpPr>
          <p:cNvPr id="8" name="TextBox 7">
            <a:extLst>
              <a:ext uri="{FF2B5EF4-FFF2-40B4-BE49-F238E27FC236}">
                <a16:creationId xmlns:a16="http://schemas.microsoft.com/office/drawing/2014/main" id="{FF8445EA-5BE1-74A1-344B-2D9A0082AF24}"/>
              </a:ext>
            </a:extLst>
          </p:cNvPr>
          <p:cNvSpPr txBox="1"/>
          <p:nvPr/>
        </p:nvSpPr>
        <p:spPr>
          <a:xfrm>
            <a:off x="926041" y="4921249"/>
            <a:ext cx="98901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animation is set to 30 frames per second and the intended length for the animation is 2 seconds. </a:t>
            </a:r>
          </a:p>
          <a:p>
            <a:r>
              <a:rPr lang="en-US" dirty="0">
                <a:cs typeface="Calibri"/>
              </a:rPr>
              <a:t>At the 30-frame mark, the neck bone ( bone 5) is rotated so the head is facing toward the ground. At the 60-frame mark, bone 5 is rotated back to the original position. This is to create the neck movement for the animation. </a:t>
            </a:r>
          </a:p>
        </p:txBody>
      </p:sp>
    </p:spTree>
    <p:extLst>
      <p:ext uri="{BB962C8B-B14F-4D97-AF65-F5344CB8AC3E}">
        <p14:creationId xmlns:p14="http://schemas.microsoft.com/office/powerpoint/2010/main" val="384490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2808-726C-259B-3CF6-22EEA301E4FE}"/>
              </a:ext>
            </a:extLst>
          </p:cNvPr>
          <p:cNvSpPr>
            <a:spLocks noGrp="1"/>
          </p:cNvSpPr>
          <p:nvPr>
            <p:ph type="title"/>
          </p:nvPr>
        </p:nvSpPr>
        <p:spPr/>
        <p:txBody>
          <a:bodyPr/>
          <a:lstStyle/>
          <a:p>
            <a:r>
              <a:rPr lang="en-US" dirty="0">
                <a:cs typeface="Calibri Light"/>
              </a:rPr>
              <a:t>Animation (Llama)</a:t>
            </a:r>
            <a:endParaRPr lang="en-US" dirty="0"/>
          </a:p>
        </p:txBody>
      </p:sp>
      <p:sp>
        <p:nvSpPr>
          <p:cNvPr id="4" name="Content Placeholder 3">
            <a:extLst>
              <a:ext uri="{FF2B5EF4-FFF2-40B4-BE49-F238E27FC236}">
                <a16:creationId xmlns:a16="http://schemas.microsoft.com/office/drawing/2014/main" id="{B83C1575-8CD5-9BD6-4DAE-14616C761FB3}"/>
              </a:ext>
            </a:extLst>
          </p:cNvPr>
          <p:cNvSpPr>
            <a:spLocks noGrp="1"/>
          </p:cNvSpPr>
          <p:nvPr>
            <p:ph sz="half" idx="2"/>
          </p:nvPr>
        </p:nvSpPr>
        <p:spPr/>
        <p:txBody>
          <a:bodyPr/>
          <a:lstStyle/>
          <a:p>
            <a:endParaRPr lang="en-US"/>
          </a:p>
        </p:txBody>
      </p:sp>
      <p:pic>
        <p:nvPicPr>
          <p:cNvPr id="5" name="Llama ani 1">
            <a:hlinkClick r:id="" action="ppaction://media"/>
            <a:extLst>
              <a:ext uri="{FF2B5EF4-FFF2-40B4-BE49-F238E27FC236}">
                <a16:creationId xmlns:a16="http://schemas.microsoft.com/office/drawing/2014/main" id="{A05343C4-C6C1-6DEE-F8D6-A8E29A0D55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5759" y="1839383"/>
            <a:ext cx="8153400" cy="4607984"/>
          </a:xfrm>
          <a:prstGeom prst="rect">
            <a:avLst/>
          </a:prstGeom>
        </p:spPr>
      </p:pic>
      <p:sp>
        <p:nvSpPr>
          <p:cNvPr id="6" name="TextBox 5">
            <a:extLst>
              <a:ext uri="{FF2B5EF4-FFF2-40B4-BE49-F238E27FC236}">
                <a16:creationId xmlns:a16="http://schemas.microsoft.com/office/drawing/2014/main" id="{F35A48C0-893A-61B7-93F8-1A0C24F55B01}"/>
              </a:ext>
            </a:extLst>
          </p:cNvPr>
          <p:cNvSpPr txBox="1"/>
          <p:nvPr/>
        </p:nvSpPr>
        <p:spPr>
          <a:xfrm>
            <a:off x="841374" y="3222625"/>
            <a:ext cx="17938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Animation of the neck moving. </a:t>
            </a:r>
            <a:endParaRPr lang="en-US" dirty="0"/>
          </a:p>
        </p:txBody>
      </p:sp>
    </p:spTree>
    <p:extLst>
      <p:ext uri="{BB962C8B-B14F-4D97-AF65-F5344CB8AC3E}">
        <p14:creationId xmlns:p14="http://schemas.microsoft.com/office/powerpoint/2010/main" val="424946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C713-364F-7792-97AA-A075E9A4266E}"/>
              </a:ext>
            </a:extLst>
          </p:cNvPr>
          <p:cNvSpPr>
            <a:spLocks noGrp="1"/>
          </p:cNvSpPr>
          <p:nvPr>
            <p:ph type="title"/>
          </p:nvPr>
        </p:nvSpPr>
        <p:spPr/>
        <p:txBody>
          <a:bodyPr/>
          <a:lstStyle/>
          <a:p>
            <a:r>
              <a:rPr lang="en-US" dirty="0">
                <a:cs typeface="Calibri Light"/>
              </a:rPr>
              <a:t>Brief</a:t>
            </a:r>
            <a:endParaRPr lang="en-US" dirty="0"/>
          </a:p>
        </p:txBody>
      </p:sp>
      <p:sp>
        <p:nvSpPr>
          <p:cNvPr id="3" name="Content Placeholder 2">
            <a:extLst>
              <a:ext uri="{FF2B5EF4-FFF2-40B4-BE49-F238E27FC236}">
                <a16:creationId xmlns:a16="http://schemas.microsoft.com/office/drawing/2014/main" id="{5370BEDB-F9D2-F128-9A37-9390A0540852}"/>
              </a:ext>
            </a:extLst>
          </p:cNvPr>
          <p:cNvSpPr>
            <a:spLocks noGrp="1"/>
          </p:cNvSpPr>
          <p:nvPr>
            <p:ph idx="1"/>
          </p:nvPr>
        </p:nvSpPr>
        <p:spPr/>
        <p:txBody>
          <a:bodyPr vert="horz" lIns="91440" tIns="45720" rIns="91440" bIns="45720" rtlCol="0" anchor="t">
            <a:normAutofit/>
          </a:bodyPr>
          <a:lstStyle/>
          <a:p>
            <a:r>
              <a:rPr lang="en-US" dirty="0">
                <a:cs typeface="Calibri"/>
              </a:rPr>
              <a:t>To create assets, textures, animations, sounds and level designs for a potential remake and DLC of Populous 2 (1991).</a:t>
            </a:r>
            <a:endParaRPr lang="en-US" dirty="0"/>
          </a:p>
        </p:txBody>
      </p:sp>
    </p:spTree>
    <p:extLst>
      <p:ext uri="{BB962C8B-B14F-4D97-AF65-F5344CB8AC3E}">
        <p14:creationId xmlns:p14="http://schemas.microsoft.com/office/powerpoint/2010/main" val="3959011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585F-0FA1-AD74-328D-D0A6AF2171D8}"/>
              </a:ext>
            </a:extLst>
          </p:cNvPr>
          <p:cNvSpPr>
            <a:spLocks noGrp="1"/>
          </p:cNvSpPr>
          <p:nvPr>
            <p:ph type="title"/>
          </p:nvPr>
        </p:nvSpPr>
        <p:spPr/>
        <p:txBody>
          <a:bodyPr/>
          <a:lstStyle/>
          <a:p>
            <a:r>
              <a:rPr lang="en-US" dirty="0">
                <a:cs typeface="Calibri Light"/>
              </a:rPr>
              <a:t>Animation (Llama)</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3240C8A9-523C-BB0F-427C-DBE271E149A6}"/>
              </a:ext>
            </a:extLst>
          </p:cNvPr>
          <p:cNvPicPr>
            <a:picLocks noGrp="1" noChangeAspect="1"/>
          </p:cNvPicPr>
          <p:nvPr>
            <p:ph sz="half" idx="1"/>
          </p:nvPr>
        </p:nvPicPr>
        <p:blipFill>
          <a:blip r:embed="rId2"/>
          <a:stretch>
            <a:fillRect/>
          </a:stretch>
        </p:blipFill>
        <p:spPr>
          <a:xfrm>
            <a:off x="573617" y="1425525"/>
            <a:ext cx="4070350" cy="2357538"/>
          </a:xfrm>
        </p:spPr>
      </p:pic>
      <p:pic>
        <p:nvPicPr>
          <p:cNvPr id="6" name="Content Placeholder 5" descr="A screenshot of a computer&#10;&#10;Description automatically generated">
            <a:extLst>
              <a:ext uri="{FF2B5EF4-FFF2-40B4-BE49-F238E27FC236}">
                <a16:creationId xmlns:a16="http://schemas.microsoft.com/office/drawing/2014/main" id="{7D136D21-4DF4-AFE1-0535-D6898836AAED}"/>
              </a:ext>
            </a:extLst>
          </p:cNvPr>
          <p:cNvPicPr>
            <a:picLocks noGrp="1" noChangeAspect="1"/>
          </p:cNvPicPr>
          <p:nvPr>
            <p:ph sz="half" idx="2"/>
          </p:nvPr>
        </p:nvPicPr>
        <p:blipFill>
          <a:blip r:embed="rId3"/>
          <a:stretch>
            <a:fillRect/>
          </a:stretch>
        </p:blipFill>
        <p:spPr>
          <a:xfrm>
            <a:off x="4796367" y="1422831"/>
            <a:ext cx="4080934" cy="2341760"/>
          </a:xfrm>
        </p:spPr>
      </p:pic>
      <p:pic>
        <p:nvPicPr>
          <p:cNvPr id="7" name="Picture 6" descr="A screenshot of a computer&#10;&#10;Description automatically generated">
            <a:extLst>
              <a:ext uri="{FF2B5EF4-FFF2-40B4-BE49-F238E27FC236}">
                <a16:creationId xmlns:a16="http://schemas.microsoft.com/office/drawing/2014/main" id="{46045092-791F-C265-F57A-2A7C241999CF}"/>
              </a:ext>
            </a:extLst>
          </p:cNvPr>
          <p:cNvPicPr>
            <a:picLocks noChangeAspect="1"/>
          </p:cNvPicPr>
          <p:nvPr/>
        </p:nvPicPr>
        <p:blipFill>
          <a:blip r:embed="rId4"/>
          <a:stretch>
            <a:fillRect/>
          </a:stretch>
        </p:blipFill>
        <p:spPr>
          <a:xfrm>
            <a:off x="575734" y="4165497"/>
            <a:ext cx="4066117" cy="235817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1FE5D94-8CF0-A782-201E-F03E9A422B67}"/>
              </a:ext>
            </a:extLst>
          </p:cNvPr>
          <p:cNvPicPr>
            <a:picLocks noChangeAspect="1"/>
          </p:cNvPicPr>
          <p:nvPr/>
        </p:nvPicPr>
        <p:blipFill>
          <a:blip r:embed="rId5"/>
          <a:stretch>
            <a:fillRect/>
          </a:stretch>
        </p:blipFill>
        <p:spPr>
          <a:xfrm>
            <a:off x="4809067" y="4168231"/>
            <a:ext cx="4055533" cy="2352705"/>
          </a:xfrm>
          <a:prstGeom prst="rect">
            <a:avLst/>
          </a:prstGeom>
        </p:spPr>
      </p:pic>
      <p:sp>
        <p:nvSpPr>
          <p:cNvPr id="9" name="TextBox 8">
            <a:extLst>
              <a:ext uri="{FF2B5EF4-FFF2-40B4-BE49-F238E27FC236}">
                <a16:creationId xmlns:a16="http://schemas.microsoft.com/office/drawing/2014/main" id="{B94D8BB8-5BD9-6556-2F9E-FB3DB40BB4DA}"/>
              </a:ext>
            </a:extLst>
          </p:cNvPr>
          <p:cNvSpPr txBox="1"/>
          <p:nvPr/>
        </p:nvSpPr>
        <p:spPr>
          <a:xfrm>
            <a:off x="9191624" y="2587625"/>
            <a:ext cx="249237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At the 30 frame mark the head ( bone 6) is rotated so that it looks at the floor. Every 10 frames after that the head is rotated slightly so that it looks straight forward as the neck is moving. </a:t>
            </a:r>
            <a:endParaRPr lang="en-US" dirty="0"/>
          </a:p>
        </p:txBody>
      </p:sp>
    </p:spTree>
    <p:extLst>
      <p:ext uri="{BB962C8B-B14F-4D97-AF65-F5344CB8AC3E}">
        <p14:creationId xmlns:p14="http://schemas.microsoft.com/office/powerpoint/2010/main" val="1493521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CC74A-7288-4186-B698-65EEB43BFAB8}"/>
              </a:ext>
            </a:extLst>
          </p:cNvPr>
          <p:cNvSpPr>
            <a:spLocks noGrp="1"/>
          </p:cNvSpPr>
          <p:nvPr>
            <p:ph type="title"/>
          </p:nvPr>
        </p:nvSpPr>
        <p:spPr/>
        <p:txBody>
          <a:bodyPr/>
          <a:lstStyle/>
          <a:p>
            <a:r>
              <a:rPr lang="en-US" dirty="0">
                <a:cs typeface="Calibri Light"/>
              </a:rPr>
              <a:t>Animation (Llama)</a:t>
            </a:r>
            <a:endParaRPr lang="en-US" dirty="0"/>
          </a:p>
        </p:txBody>
      </p:sp>
      <p:sp>
        <p:nvSpPr>
          <p:cNvPr id="3" name="Content Placeholder 2">
            <a:extLst>
              <a:ext uri="{FF2B5EF4-FFF2-40B4-BE49-F238E27FC236}">
                <a16:creationId xmlns:a16="http://schemas.microsoft.com/office/drawing/2014/main" id="{31FB3650-99D0-D3A4-0715-EE4CAB70B8BC}"/>
              </a:ext>
            </a:extLst>
          </p:cNvPr>
          <p:cNvSpPr>
            <a:spLocks noGrp="1"/>
          </p:cNvSpPr>
          <p:nvPr>
            <p:ph sz="half" idx="1"/>
          </p:nvPr>
        </p:nvSpPr>
        <p:spPr/>
        <p:txBody>
          <a:bodyPr vert="horz" lIns="91440" tIns="45720" rIns="91440" bIns="45720" rtlCol="0" anchor="t">
            <a:normAutofit/>
          </a:bodyPr>
          <a:lstStyle/>
          <a:p>
            <a:r>
              <a:rPr lang="en-US">
                <a:cs typeface="Calibri"/>
              </a:rPr>
              <a:t>Final </a:t>
            </a:r>
          </a:p>
          <a:p>
            <a:pPr marL="0" indent="0">
              <a:buNone/>
            </a:pPr>
            <a:r>
              <a:rPr lang="en-US" dirty="0">
                <a:cs typeface="Calibri"/>
              </a:rPr>
              <a:t>Animation </a:t>
            </a:r>
          </a:p>
        </p:txBody>
      </p:sp>
      <p:sp>
        <p:nvSpPr>
          <p:cNvPr id="4" name="Content Placeholder 3">
            <a:extLst>
              <a:ext uri="{FF2B5EF4-FFF2-40B4-BE49-F238E27FC236}">
                <a16:creationId xmlns:a16="http://schemas.microsoft.com/office/drawing/2014/main" id="{38B08D50-08F2-9B2A-6467-EDB2C57EB8D0}"/>
              </a:ext>
            </a:extLst>
          </p:cNvPr>
          <p:cNvSpPr>
            <a:spLocks noGrp="1"/>
          </p:cNvSpPr>
          <p:nvPr>
            <p:ph sz="half" idx="2"/>
          </p:nvPr>
        </p:nvSpPr>
        <p:spPr/>
        <p:txBody>
          <a:bodyPr/>
          <a:lstStyle/>
          <a:p>
            <a:endParaRPr lang="en-US"/>
          </a:p>
        </p:txBody>
      </p:sp>
      <p:pic>
        <p:nvPicPr>
          <p:cNvPr id="5" name="Llama ani 2">
            <a:hlinkClick r:id="" action="ppaction://media"/>
            <a:extLst>
              <a:ext uri="{FF2B5EF4-FFF2-40B4-BE49-F238E27FC236}">
                <a16:creationId xmlns:a16="http://schemas.microsoft.com/office/drawing/2014/main" id="{CB6A20B0-DA3F-41B7-B9C5-BD33419707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53342" y="1712383"/>
            <a:ext cx="7899400" cy="4480983"/>
          </a:xfrm>
          <a:prstGeom prst="rect">
            <a:avLst/>
          </a:prstGeom>
        </p:spPr>
      </p:pic>
    </p:spTree>
    <p:extLst>
      <p:ext uri="{BB962C8B-B14F-4D97-AF65-F5344CB8AC3E}">
        <p14:creationId xmlns:p14="http://schemas.microsoft.com/office/powerpoint/2010/main" val="117266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CDBB-4451-074E-329C-5414ABE4064F}"/>
              </a:ext>
            </a:extLst>
          </p:cNvPr>
          <p:cNvSpPr>
            <a:spLocks noGrp="1"/>
          </p:cNvSpPr>
          <p:nvPr>
            <p:ph type="title"/>
          </p:nvPr>
        </p:nvSpPr>
        <p:spPr/>
        <p:txBody>
          <a:bodyPr/>
          <a:lstStyle/>
          <a:p>
            <a:r>
              <a:rPr lang="en-US" dirty="0">
                <a:ea typeface="Calibri Light"/>
                <a:cs typeface="Calibri Light"/>
              </a:rPr>
              <a:t>Sound Design</a:t>
            </a:r>
            <a:endParaRPr lang="en-US" dirty="0"/>
          </a:p>
        </p:txBody>
      </p:sp>
      <p:sp>
        <p:nvSpPr>
          <p:cNvPr id="4" name="Content Placeholder 3">
            <a:extLst>
              <a:ext uri="{FF2B5EF4-FFF2-40B4-BE49-F238E27FC236}">
                <a16:creationId xmlns:a16="http://schemas.microsoft.com/office/drawing/2014/main" id="{B96AC043-C67E-D075-C0D1-7B8984A9C245}"/>
              </a:ext>
            </a:extLst>
          </p:cNvPr>
          <p:cNvSpPr>
            <a:spLocks noGrp="1"/>
          </p:cNvSpPr>
          <p:nvPr>
            <p:ph sz="half" idx="2"/>
          </p:nvPr>
        </p:nvSpPr>
        <p:spPr/>
        <p:txBody>
          <a:bodyPr vert="horz" lIns="91440" tIns="45720" rIns="91440" bIns="45720" rtlCol="0" anchor="t">
            <a:normAutofit/>
          </a:bodyPr>
          <a:lstStyle/>
          <a:p>
            <a:r>
              <a:rPr lang="en-US" dirty="0">
                <a:ea typeface="Calibri"/>
                <a:cs typeface="Calibri"/>
              </a:rPr>
              <a:t>As the inhabitance of this level are llamas, one of the sounds to be created is the noise that llamas make. The basis for what the llama sound will be like is from </a:t>
            </a:r>
            <a:r>
              <a:rPr lang="en-US" dirty="0" err="1">
                <a:ea typeface="+mn-lt"/>
                <a:cs typeface="+mn-lt"/>
              </a:rPr>
              <a:t>ShangriLlama</a:t>
            </a:r>
            <a:r>
              <a:rPr lang="en-US" dirty="0">
                <a:ea typeface="+mn-lt"/>
                <a:cs typeface="+mn-lt"/>
              </a:rPr>
              <a:t> (2011). </a:t>
            </a:r>
          </a:p>
          <a:p>
            <a:endParaRPr lang="en-US" dirty="0">
              <a:cs typeface="Calibri" panose="020F0502020204030204"/>
            </a:endParaRPr>
          </a:p>
        </p:txBody>
      </p:sp>
      <p:pic>
        <p:nvPicPr>
          <p:cNvPr id="6" name="Online Media 5" title="Llama Sounds | Llama Alarm Cry">
            <a:hlinkClick r:id="" action="ppaction://media"/>
            <a:extLst>
              <a:ext uri="{FF2B5EF4-FFF2-40B4-BE49-F238E27FC236}">
                <a16:creationId xmlns:a16="http://schemas.microsoft.com/office/drawing/2014/main" id="{A586F1BF-D63A-BC5E-C444-30224DBD020B}"/>
              </a:ext>
            </a:extLst>
          </p:cNvPr>
          <p:cNvPicPr>
            <a:picLocks noRot="1" noChangeAspect="1"/>
          </p:cNvPicPr>
          <p:nvPr>
            <a:videoFile r:link="rId1"/>
          </p:nvPr>
        </p:nvPicPr>
        <p:blipFill>
          <a:blip r:embed="rId3"/>
          <a:stretch>
            <a:fillRect/>
          </a:stretch>
        </p:blipFill>
        <p:spPr>
          <a:xfrm>
            <a:off x="575734" y="1712384"/>
            <a:ext cx="5283200" cy="3962400"/>
          </a:xfrm>
          <a:prstGeom prst="rect">
            <a:avLst/>
          </a:prstGeom>
        </p:spPr>
      </p:pic>
    </p:spTree>
    <p:extLst>
      <p:ext uri="{BB962C8B-B14F-4D97-AF65-F5344CB8AC3E}">
        <p14:creationId xmlns:p14="http://schemas.microsoft.com/office/powerpoint/2010/main" val="1352670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EF5F-7D52-0E4A-D3A0-97C1AEAEBFD7}"/>
              </a:ext>
            </a:extLst>
          </p:cNvPr>
          <p:cNvSpPr>
            <a:spLocks noGrp="1"/>
          </p:cNvSpPr>
          <p:nvPr>
            <p:ph type="title"/>
          </p:nvPr>
        </p:nvSpPr>
        <p:spPr/>
        <p:txBody>
          <a:bodyPr/>
          <a:lstStyle/>
          <a:p>
            <a:r>
              <a:rPr lang="en-US" dirty="0">
                <a:cs typeface="Calibri Light"/>
              </a:rPr>
              <a:t>Sound Design</a:t>
            </a:r>
            <a:endParaRPr lang="en-US" dirty="0"/>
          </a:p>
        </p:txBody>
      </p:sp>
      <p:sp>
        <p:nvSpPr>
          <p:cNvPr id="3" name="Content Placeholder 2">
            <a:extLst>
              <a:ext uri="{FF2B5EF4-FFF2-40B4-BE49-F238E27FC236}">
                <a16:creationId xmlns:a16="http://schemas.microsoft.com/office/drawing/2014/main" id="{1DC3EBA1-FE35-6227-4FB1-17CF47183F88}"/>
              </a:ext>
            </a:extLst>
          </p:cNvPr>
          <p:cNvSpPr>
            <a:spLocks noGrp="1"/>
          </p:cNvSpPr>
          <p:nvPr>
            <p:ph sz="half" idx="1"/>
          </p:nvPr>
        </p:nvSpPr>
        <p:spPr/>
        <p:txBody>
          <a:bodyPr vert="horz" lIns="91440" tIns="45720" rIns="91440" bIns="45720" rtlCol="0" anchor="t">
            <a:normAutofit/>
          </a:bodyPr>
          <a:lstStyle/>
          <a:p>
            <a:r>
              <a:rPr lang="en-US" dirty="0">
                <a:cs typeface="Calibri"/>
              </a:rPr>
              <a:t>Base sounds: </a:t>
            </a:r>
          </a:p>
          <a:p>
            <a:r>
              <a:rPr lang="en-US" dirty="0">
                <a:cs typeface="Calibri"/>
              </a:rPr>
              <a:t>Clown horn (</a:t>
            </a:r>
            <a:r>
              <a:rPr lang="en-US" dirty="0" err="1">
                <a:cs typeface="Calibri"/>
              </a:rPr>
              <a:t>inplay</a:t>
            </a:r>
            <a:r>
              <a:rPr lang="en-US" dirty="0">
                <a:cs typeface="Calibri"/>
              </a:rPr>
              <a:t>, 2014)</a:t>
            </a:r>
          </a:p>
          <a:p>
            <a:endParaRPr lang="en-US" dirty="0">
              <a:cs typeface="Calibri"/>
            </a:endParaRPr>
          </a:p>
          <a:p>
            <a:r>
              <a:rPr lang="en-US" dirty="0">
                <a:cs typeface="Calibri"/>
              </a:rPr>
              <a:t>Rusty Window (</a:t>
            </a:r>
            <a:r>
              <a:rPr lang="en-US" dirty="0" err="1">
                <a:cs typeface="Calibri"/>
              </a:rPr>
              <a:t>LemonaidExpert</a:t>
            </a:r>
            <a:r>
              <a:rPr lang="en-US" dirty="0">
                <a:cs typeface="Calibri"/>
              </a:rPr>
              <a:t>, 2020)</a:t>
            </a:r>
          </a:p>
          <a:p>
            <a:endParaRPr lang="en-US" dirty="0">
              <a:cs typeface="Calibri"/>
            </a:endParaRPr>
          </a:p>
          <a:p>
            <a:r>
              <a:rPr lang="en-US" dirty="0">
                <a:cs typeface="Calibri"/>
              </a:rPr>
              <a:t>Rusty Hinge (</a:t>
            </a:r>
            <a:r>
              <a:rPr lang="en-US" dirty="0" err="1">
                <a:cs typeface="Calibri"/>
              </a:rPr>
              <a:t>ra_gun</a:t>
            </a:r>
            <a:r>
              <a:rPr lang="en-US" dirty="0">
                <a:cs typeface="Calibri"/>
              </a:rPr>
              <a:t>, 2009)</a:t>
            </a:r>
          </a:p>
          <a:p>
            <a:endParaRPr lang="en-US" dirty="0">
              <a:cs typeface="Calibri"/>
            </a:endParaRPr>
          </a:p>
          <a:p>
            <a:endParaRPr lang="en-US" dirty="0">
              <a:cs typeface="Calibri"/>
            </a:endParaRPr>
          </a:p>
        </p:txBody>
      </p:sp>
      <p:pic>
        <p:nvPicPr>
          <p:cNvPr id="8" name="Content Placeholder 7" descr="A screenshot of a computer&#10;&#10;Description automatically generated">
            <a:extLst>
              <a:ext uri="{FF2B5EF4-FFF2-40B4-BE49-F238E27FC236}">
                <a16:creationId xmlns:a16="http://schemas.microsoft.com/office/drawing/2014/main" id="{E8844E3B-1D82-BAF7-9E1F-4F2BB74DDD51}"/>
              </a:ext>
            </a:extLst>
          </p:cNvPr>
          <p:cNvPicPr>
            <a:picLocks noGrp="1" noChangeAspect="1"/>
          </p:cNvPicPr>
          <p:nvPr>
            <p:ph sz="half" idx="2"/>
          </p:nvPr>
        </p:nvPicPr>
        <p:blipFill>
          <a:blip r:embed="rId8"/>
          <a:stretch>
            <a:fillRect/>
          </a:stretch>
        </p:blipFill>
        <p:spPr>
          <a:xfrm>
            <a:off x="6094113" y="1354330"/>
            <a:ext cx="5552016" cy="2471039"/>
          </a:xfrm>
        </p:spPr>
      </p:pic>
      <p:pic>
        <p:nvPicPr>
          <p:cNvPr id="5" name="81268__ra_gun__fx-rusty-hinge-090720">
            <a:hlinkClick r:id="" action="ppaction://media"/>
            <a:extLst>
              <a:ext uri="{FF2B5EF4-FFF2-40B4-BE49-F238E27FC236}">
                <a16:creationId xmlns:a16="http://schemas.microsoft.com/office/drawing/2014/main" id="{48397D9D-8BC3-9244-F4D8-BEC9FFD5C00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148792" y="4651375"/>
            <a:ext cx="730250" cy="730250"/>
          </a:xfrm>
          <a:prstGeom prst="rect">
            <a:avLst/>
          </a:prstGeom>
        </p:spPr>
      </p:pic>
      <p:pic>
        <p:nvPicPr>
          <p:cNvPr id="6" name="541943__lemonadexpert__rusty-window">
            <a:hlinkClick r:id="" action="ppaction://media"/>
            <a:extLst>
              <a:ext uri="{FF2B5EF4-FFF2-40B4-BE49-F238E27FC236}">
                <a16:creationId xmlns:a16="http://schemas.microsoft.com/office/drawing/2014/main" id="{A71ACCA8-04CB-7B8A-A557-4A5B7DE05D14}"/>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2120997" y="3760452"/>
            <a:ext cx="730250" cy="730250"/>
          </a:xfrm>
          <a:prstGeom prst="rect">
            <a:avLst/>
          </a:prstGeom>
        </p:spPr>
      </p:pic>
      <p:pic>
        <p:nvPicPr>
          <p:cNvPr id="7" name="251611__inplay__clown_horn">
            <a:hlinkClick r:id="" action="ppaction://media"/>
            <a:extLst>
              <a:ext uri="{FF2B5EF4-FFF2-40B4-BE49-F238E27FC236}">
                <a16:creationId xmlns:a16="http://schemas.microsoft.com/office/drawing/2014/main" id="{32B0C2C6-45F4-328D-6D67-3C23EF2D62A1}"/>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5000625" y="2206625"/>
            <a:ext cx="730250" cy="730250"/>
          </a:xfrm>
          <a:prstGeom prst="rect">
            <a:avLst/>
          </a:prstGeom>
        </p:spPr>
      </p:pic>
      <p:sp>
        <p:nvSpPr>
          <p:cNvPr id="4" name="TextBox 3">
            <a:extLst>
              <a:ext uri="{FF2B5EF4-FFF2-40B4-BE49-F238E27FC236}">
                <a16:creationId xmlns:a16="http://schemas.microsoft.com/office/drawing/2014/main" id="{F2688967-0E0C-5020-4B96-AAF6F892EC88}"/>
              </a:ext>
            </a:extLst>
          </p:cNvPr>
          <p:cNvSpPr txBox="1"/>
          <p:nvPr/>
        </p:nvSpPr>
        <p:spPr>
          <a:xfrm>
            <a:off x="6752167" y="3841750"/>
            <a:ext cx="4667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All the base sounds were </a:t>
            </a:r>
            <a:r>
              <a:rPr lang="en-US">
                <a:cs typeface="Calibri"/>
              </a:rPr>
              <a:t>imported</a:t>
            </a:r>
            <a:r>
              <a:rPr lang="en-US" dirty="0">
                <a:cs typeface="Calibri"/>
              </a:rPr>
              <a:t> into Audacity.</a:t>
            </a:r>
            <a:endParaRPr lang="en-US" dirty="0"/>
          </a:p>
        </p:txBody>
      </p:sp>
    </p:spTree>
    <p:extLst>
      <p:ext uri="{BB962C8B-B14F-4D97-AF65-F5344CB8AC3E}">
        <p14:creationId xmlns:p14="http://schemas.microsoft.com/office/powerpoint/2010/main" val="19879218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6"/>
                                        </p:tgtEl>
                                      </p:cBhvr>
                                    </p:cmd>
                                  </p:childTnLst>
                                </p:cTn>
                              </p:par>
                            </p:childTnLst>
                          </p:cTn>
                        </p:par>
                      </p:childTnLst>
                    </p:cTn>
                  </p:par>
                </p:childTnLst>
              </p:cTn>
              <p:nextCondLst>
                <p:cond evt="onClick" delay="0">
                  <p:tgtEl>
                    <p:spTgt spid="6"/>
                  </p:tgtEl>
                </p:cond>
              </p:nextCondLst>
            </p:seq>
            <p:audio>
              <p:cMediaNode>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7"/>
                                        </p:tgtEl>
                                      </p:cBhvr>
                                    </p:cmd>
                                  </p:childTnLst>
                                </p:cTn>
                              </p:par>
                            </p:childTnLst>
                          </p:cTn>
                        </p:par>
                      </p:childTnLst>
                    </p:cTn>
                  </p:par>
                </p:childTnLst>
              </p:cTn>
              <p:nextCondLst>
                <p:cond evt="onClick" delay="0">
                  <p:tgtEl>
                    <p:spTgt spid="7"/>
                  </p:tgtEl>
                </p:cond>
              </p:nextCondLst>
            </p:seq>
            <p:audio>
              <p:cMediaNode>
                <p:cTn id="19"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3607-970C-B148-A287-A301599985BE}"/>
              </a:ext>
            </a:extLst>
          </p:cNvPr>
          <p:cNvSpPr>
            <a:spLocks noGrp="1"/>
          </p:cNvSpPr>
          <p:nvPr>
            <p:ph type="title"/>
          </p:nvPr>
        </p:nvSpPr>
        <p:spPr/>
        <p:txBody>
          <a:bodyPr/>
          <a:lstStyle/>
          <a:p>
            <a:r>
              <a:rPr lang="en-US" dirty="0">
                <a:ea typeface="Calibri Light"/>
                <a:cs typeface="Calibri Light"/>
              </a:rPr>
              <a:t>Sound Design </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9C32D68F-8F6F-C4E4-5B6D-6A11E6CDA611}"/>
              </a:ext>
            </a:extLst>
          </p:cNvPr>
          <p:cNvPicPr>
            <a:picLocks noGrp="1" noChangeAspect="1"/>
          </p:cNvPicPr>
          <p:nvPr>
            <p:ph sz="half" idx="1"/>
          </p:nvPr>
        </p:nvPicPr>
        <p:blipFill>
          <a:blip r:embed="rId8"/>
          <a:stretch>
            <a:fillRect/>
          </a:stretch>
        </p:blipFill>
        <p:spPr>
          <a:xfrm>
            <a:off x="827903" y="1864656"/>
            <a:ext cx="5181600" cy="2007870"/>
          </a:xfrm>
        </p:spPr>
      </p:pic>
      <p:pic>
        <p:nvPicPr>
          <p:cNvPr id="6" name="Content Placeholder 5" descr="A screenshot of a computer&#10;&#10;Description automatically generated">
            <a:extLst>
              <a:ext uri="{FF2B5EF4-FFF2-40B4-BE49-F238E27FC236}">
                <a16:creationId xmlns:a16="http://schemas.microsoft.com/office/drawing/2014/main" id="{1FCE7A14-DA5E-9698-28E4-5F77CD7B07C5}"/>
              </a:ext>
            </a:extLst>
          </p:cNvPr>
          <p:cNvPicPr>
            <a:picLocks noGrp="1" noChangeAspect="1"/>
          </p:cNvPicPr>
          <p:nvPr>
            <p:ph sz="half" idx="2"/>
          </p:nvPr>
        </p:nvPicPr>
        <p:blipFill>
          <a:blip r:embed="rId9"/>
          <a:stretch>
            <a:fillRect/>
          </a:stretch>
        </p:blipFill>
        <p:spPr>
          <a:xfrm>
            <a:off x="6389687" y="394494"/>
            <a:ext cx="4810125" cy="4038600"/>
          </a:xfrm>
        </p:spPr>
      </p:pic>
      <p:sp>
        <p:nvSpPr>
          <p:cNvPr id="3" name="TextBox 2">
            <a:extLst>
              <a:ext uri="{FF2B5EF4-FFF2-40B4-BE49-F238E27FC236}">
                <a16:creationId xmlns:a16="http://schemas.microsoft.com/office/drawing/2014/main" id="{88B3BA5D-7295-A758-38E8-FF7A769B1F05}"/>
              </a:ext>
            </a:extLst>
          </p:cNvPr>
          <p:cNvSpPr txBox="1"/>
          <p:nvPr/>
        </p:nvSpPr>
        <p:spPr>
          <a:xfrm>
            <a:off x="904875" y="4079875"/>
            <a:ext cx="5016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sound samples were then edited together. </a:t>
            </a:r>
            <a:endParaRPr lang="en-US" dirty="0"/>
          </a:p>
        </p:txBody>
      </p:sp>
      <p:pic>
        <p:nvPicPr>
          <p:cNvPr id="4" name="llama maybe 1">
            <a:hlinkClick r:id="" action="ppaction://media"/>
            <a:extLst>
              <a:ext uri="{FF2B5EF4-FFF2-40B4-BE49-F238E27FC236}">
                <a16:creationId xmlns:a16="http://schemas.microsoft.com/office/drawing/2014/main" id="{2B6F12F5-BC18-59F8-058D-B9A527FAA5F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31875" y="4810125"/>
            <a:ext cx="730250" cy="730250"/>
          </a:xfrm>
          <a:prstGeom prst="rect">
            <a:avLst/>
          </a:prstGeom>
        </p:spPr>
      </p:pic>
      <p:sp>
        <p:nvSpPr>
          <p:cNvPr id="8" name="TextBox 7">
            <a:extLst>
              <a:ext uri="{FF2B5EF4-FFF2-40B4-BE49-F238E27FC236}">
                <a16:creationId xmlns:a16="http://schemas.microsoft.com/office/drawing/2014/main" id="{97961FBA-B7A3-9CE4-1739-1985F8D5C3E5}"/>
              </a:ext>
            </a:extLst>
          </p:cNvPr>
          <p:cNvSpPr txBox="1"/>
          <p:nvPr/>
        </p:nvSpPr>
        <p:spPr>
          <a:xfrm>
            <a:off x="6302375" y="4534958"/>
            <a:ext cx="48895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pitch was raised by 3 semitones and the bass and treble levels were edited (as seen above). This was to make the sound slightly more natural sounding. </a:t>
            </a:r>
          </a:p>
        </p:txBody>
      </p:sp>
      <p:pic>
        <p:nvPicPr>
          <p:cNvPr id="9" name="llama sound 2">
            <a:hlinkClick r:id="" action="ppaction://media"/>
            <a:extLst>
              <a:ext uri="{FF2B5EF4-FFF2-40B4-BE49-F238E27FC236}">
                <a16:creationId xmlns:a16="http://schemas.microsoft.com/office/drawing/2014/main" id="{4ABB8D0C-BD4A-094D-3B07-52D726A82648}"/>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387042" y="5794375"/>
            <a:ext cx="730250" cy="730250"/>
          </a:xfrm>
          <a:prstGeom prst="rect">
            <a:avLst/>
          </a:prstGeom>
        </p:spPr>
      </p:pic>
      <p:pic>
        <p:nvPicPr>
          <p:cNvPr id="10" name="llama sound 3">
            <a:hlinkClick r:id="" action="ppaction://media"/>
            <a:extLst>
              <a:ext uri="{FF2B5EF4-FFF2-40B4-BE49-F238E27FC236}">
                <a16:creationId xmlns:a16="http://schemas.microsoft.com/office/drawing/2014/main" id="{D8BC99F5-FA99-D06D-1C3B-AF136BD49265}"/>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0080625" y="5794375"/>
            <a:ext cx="730250" cy="730250"/>
          </a:xfrm>
          <a:prstGeom prst="rect">
            <a:avLst/>
          </a:prstGeom>
        </p:spPr>
      </p:pic>
    </p:spTree>
    <p:extLst>
      <p:ext uri="{BB962C8B-B14F-4D97-AF65-F5344CB8AC3E}">
        <p14:creationId xmlns:p14="http://schemas.microsoft.com/office/powerpoint/2010/main" val="20387450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355" fill="hold"/>
                                        <p:tgtEl>
                                          <p:spTgt spid="9"/>
                                        </p:tgtEl>
                                      </p:cBhvr>
                                    </p:cmd>
                                  </p:childTnLst>
                                </p:cTn>
                              </p:par>
                            </p:childTnLst>
                          </p:cTn>
                        </p:par>
                      </p:childTnLst>
                    </p:cTn>
                  </p:par>
                </p:childTnLst>
              </p:cTn>
              <p:nextCondLst>
                <p:cond evt="onClick" delay="0">
                  <p:tgtEl>
                    <p:spTgt spid="9"/>
                  </p:tgtEl>
                </p:cond>
              </p:nextCondLst>
            </p:seq>
            <p:audio>
              <p:cMediaNode>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355" fill="hold"/>
                                        <p:tgtEl>
                                          <p:spTgt spid="10"/>
                                        </p:tgtEl>
                                      </p:cBhvr>
                                    </p:cmd>
                                  </p:childTnLst>
                                </p:cTn>
                              </p:par>
                            </p:childTnLst>
                          </p:cTn>
                        </p:par>
                      </p:childTnLst>
                    </p:cTn>
                  </p:par>
                </p:childTnLst>
              </p:cTn>
              <p:nextCondLst>
                <p:cond evt="onClick" delay="0">
                  <p:tgtEl>
                    <p:spTgt spid="10"/>
                  </p:tgtEl>
                </p:cond>
              </p:nextCondLst>
            </p:seq>
            <p:audio>
              <p:cMediaNode>
                <p:cTn id="19"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E9CF1-4B3B-7C50-2891-09A5C2C29167}"/>
              </a:ext>
            </a:extLst>
          </p:cNvPr>
          <p:cNvSpPr>
            <a:spLocks noGrp="1"/>
          </p:cNvSpPr>
          <p:nvPr>
            <p:ph type="title"/>
          </p:nvPr>
        </p:nvSpPr>
        <p:spPr/>
        <p:txBody>
          <a:bodyPr/>
          <a:lstStyle/>
          <a:p>
            <a:r>
              <a:rPr lang="en-GB" dirty="0"/>
              <a:t>Sound design </a:t>
            </a:r>
          </a:p>
        </p:txBody>
      </p:sp>
      <p:pic>
        <p:nvPicPr>
          <p:cNvPr id="6" name="Content Placeholder 5">
            <a:extLst>
              <a:ext uri="{FF2B5EF4-FFF2-40B4-BE49-F238E27FC236}">
                <a16:creationId xmlns:a16="http://schemas.microsoft.com/office/drawing/2014/main" id="{347B1C52-DB6B-272C-C098-A100513E7BE5}"/>
              </a:ext>
            </a:extLst>
          </p:cNvPr>
          <p:cNvPicPr>
            <a:picLocks noGrp="1" noChangeAspect="1"/>
          </p:cNvPicPr>
          <p:nvPr>
            <p:ph sz="half" idx="1"/>
          </p:nvPr>
        </p:nvPicPr>
        <p:blipFill>
          <a:blip r:embed="rId4"/>
          <a:stretch>
            <a:fillRect/>
          </a:stretch>
        </p:blipFill>
        <p:spPr>
          <a:xfrm>
            <a:off x="838200" y="1368425"/>
            <a:ext cx="3827148" cy="4351338"/>
          </a:xfrm>
        </p:spPr>
      </p:pic>
      <p:pic>
        <p:nvPicPr>
          <p:cNvPr id="8" name="Content Placeholder 7">
            <a:extLst>
              <a:ext uri="{FF2B5EF4-FFF2-40B4-BE49-F238E27FC236}">
                <a16:creationId xmlns:a16="http://schemas.microsoft.com/office/drawing/2014/main" id="{071CD4E0-F297-4EBD-99F8-34208378BB44}"/>
              </a:ext>
            </a:extLst>
          </p:cNvPr>
          <p:cNvPicPr>
            <a:picLocks noGrp="1" noChangeAspect="1"/>
          </p:cNvPicPr>
          <p:nvPr>
            <p:ph sz="half" idx="2"/>
          </p:nvPr>
        </p:nvPicPr>
        <p:blipFill>
          <a:blip r:embed="rId5"/>
          <a:stretch>
            <a:fillRect/>
          </a:stretch>
        </p:blipFill>
        <p:spPr>
          <a:xfrm>
            <a:off x="5738404" y="1368425"/>
            <a:ext cx="3576500" cy="1588829"/>
          </a:xfrm>
        </p:spPr>
      </p:pic>
      <p:sp>
        <p:nvSpPr>
          <p:cNvPr id="9" name="TextBox 8">
            <a:extLst>
              <a:ext uri="{FF2B5EF4-FFF2-40B4-BE49-F238E27FC236}">
                <a16:creationId xmlns:a16="http://schemas.microsoft.com/office/drawing/2014/main" id="{BC7A5A52-2D19-66AC-FE59-74D7EB2F0DDF}"/>
              </a:ext>
            </a:extLst>
          </p:cNvPr>
          <p:cNvSpPr txBox="1"/>
          <p:nvPr/>
        </p:nvSpPr>
        <p:spPr>
          <a:xfrm>
            <a:off x="5486400" y="3544094"/>
            <a:ext cx="5344886" cy="923330"/>
          </a:xfrm>
          <a:prstGeom prst="rect">
            <a:avLst/>
          </a:prstGeom>
          <a:noFill/>
        </p:spPr>
        <p:txBody>
          <a:bodyPr wrap="square" rtlCol="0">
            <a:spAutoFit/>
          </a:bodyPr>
          <a:lstStyle/>
          <a:p>
            <a:r>
              <a:rPr lang="en-GB" dirty="0"/>
              <a:t>Finally, the sound went through the compressor and a Loudness normaliser effect to reach the final sound created. </a:t>
            </a:r>
          </a:p>
        </p:txBody>
      </p:sp>
      <p:pic>
        <p:nvPicPr>
          <p:cNvPr id="12" name="llamma fuckery">
            <a:hlinkClick r:id="" action="ppaction://media"/>
            <a:extLst>
              <a:ext uri="{FF2B5EF4-FFF2-40B4-BE49-F238E27FC236}">
                <a16:creationId xmlns:a16="http://schemas.microsoft.com/office/drawing/2014/main" id="{F9EC160F-3D2E-6E25-DDA2-3EEF057D5D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96000" y="5054264"/>
            <a:ext cx="406400" cy="406400"/>
          </a:xfrm>
          <a:prstGeom prst="rect">
            <a:avLst/>
          </a:prstGeom>
        </p:spPr>
      </p:pic>
    </p:spTree>
    <p:extLst>
      <p:ext uri="{BB962C8B-B14F-4D97-AF65-F5344CB8AC3E}">
        <p14:creationId xmlns:p14="http://schemas.microsoft.com/office/powerpoint/2010/main" val="391521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5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6D00-7938-3ED4-C96E-CAA98EF52AC0}"/>
              </a:ext>
            </a:extLst>
          </p:cNvPr>
          <p:cNvSpPr>
            <a:spLocks noGrp="1"/>
          </p:cNvSpPr>
          <p:nvPr>
            <p:ph type="title"/>
          </p:nvPr>
        </p:nvSpPr>
        <p:spPr/>
        <p:txBody>
          <a:bodyPr/>
          <a:lstStyle/>
          <a:p>
            <a:r>
              <a:rPr lang="en-US" dirty="0">
                <a:cs typeface="Calibri Light"/>
              </a:rPr>
              <a:t>References</a:t>
            </a:r>
            <a:endParaRPr lang="en-US" dirty="0"/>
          </a:p>
        </p:txBody>
      </p:sp>
      <p:sp>
        <p:nvSpPr>
          <p:cNvPr id="3" name="Content Placeholder 2">
            <a:extLst>
              <a:ext uri="{FF2B5EF4-FFF2-40B4-BE49-F238E27FC236}">
                <a16:creationId xmlns:a16="http://schemas.microsoft.com/office/drawing/2014/main" id="{79238235-DA46-004B-EA2D-4BCE393F8082}"/>
              </a:ext>
            </a:extLst>
          </p:cNvPr>
          <p:cNvSpPr>
            <a:spLocks noGrp="1"/>
          </p:cNvSpPr>
          <p:nvPr>
            <p:ph idx="1"/>
          </p:nvPr>
        </p:nvSpPr>
        <p:spPr/>
        <p:txBody>
          <a:bodyPr vert="horz" lIns="91440" tIns="45720" rIns="91440" bIns="45720" rtlCol="0" anchor="t">
            <a:normAutofit/>
          </a:bodyPr>
          <a:lstStyle/>
          <a:p>
            <a:r>
              <a:rPr lang="en-US" sz="1600" dirty="0">
                <a:ea typeface="+mn-lt"/>
                <a:cs typeface="+mn-lt"/>
              </a:rPr>
              <a:t>Gary Todd (2013). </a:t>
            </a:r>
            <a:r>
              <a:rPr lang="en-US" sz="1600" i="1" dirty="0">
                <a:ea typeface="+mn-lt"/>
                <a:cs typeface="+mn-lt"/>
              </a:rPr>
              <a:t>Painting of Tenochtitlan-Tlatelolco on Lake Texcoco</a:t>
            </a:r>
            <a:r>
              <a:rPr lang="en-US" sz="1600" dirty="0">
                <a:ea typeface="+mn-lt"/>
                <a:cs typeface="+mn-lt"/>
              </a:rPr>
              <a:t>. Available at: </a:t>
            </a:r>
            <a:r>
              <a:rPr lang="en-US" sz="1600" dirty="0">
                <a:ea typeface="+mn-lt"/>
                <a:cs typeface="+mn-lt"/>
                <a:hlinkClick r:id="rId2"/>
              </a:rPr>
              <a:t>Painting of Tenochtitlan-Tlatelolco on Lake Texcoco | Flickr</a:t>
            </a:r>
            <a:endParaRPr lang="en-US" sz="1600" dirty="0">
              <a:ea typeface="+mn-lt"/>
              <a:cs typeface="+mn-lt"/>
            </a:endParaRPr>
          </a:p>
          <a:p>
            <a:r>
              <a:rPr lang="en-US" sz="1600" dirty="0" err="1">
                <a:cs typeface="Calibri"/>
              </a:rPr>
              <a:t>inplay</a:t>
            </a:r>
            <a:r>
              <a:rPr lang="en-US" sz="1600" dirty="0">
                <a:cs typeface="Calibri"/>
              </a:rPr>
              <a:t> (2014) </a:t>
            </a:r>
            <a:r>
              <a:rPr lang="en-US" sz="1600" i="1" dirty="0">
                <a:cs typeface="Calibri"/>
              </a:rPr>
              <a:t>Clown_Horn.mp3. </a:t>
            </a:r>
            <a:r>
              <a:rPr lang="en-US" sz="1600" dirty="0">
                <a:cs typeface="Calibri"/>
              </a:rPr>
              <a:t>October 16. Available at: </a:t>
            </a:r>
            <a:r>
              <a:rPr lang="en-US" sz="1600" dirty="0">
                <a:ea typeface="+mn-lt"/>
                <a:cs typeface="+mn-lt"/>
                <a:hlinkClick r:id="rId3"/>
              </a:rPr>
              <a:t>https://freesound.org/people/inplay/sounds/251611/</a:t>
            </a:r>
            <a:endParaRPr lang="en-US" sz="1600" dirty="0">
              <a:ea typeface="+mn-lt"/>
              <a:cs typeface="+mn-lt"/>
            </a:endParaRPr>
          </a:p>
          <a:p>
            <a:r>
              <a:rPr lang="en-US" sz="1600" dirty="0" err="1">
                <a:cs typeface="Calibri"/>
              </a:rPr>
              <a:t>LemonaidExpert</a:t>
            </a:r>
            <a:r>
              <a:rPr lang="en-US" sz="1600" dirty="0">
                <a:cs typeface="Calibri"/>
              </a:rPr>
              <a:t> (2020) </a:t>
            </a:r>
            <a:r>
              <a:rPr lang="en-US" sz="1600" i="1" dirty="0">
                <a:cs typeface="Calibri"/>
              </a:rPr>
              <a:t>rusty window.mp3. </a:t>
            </a:r>
            <a:r>
              <a:rPr lang="en-US" sz="1600" dirty="0">
                <a:cs typeface="Calibri"/>
              </a:rPr>
              <a:t>November 2.  Available at : </a:t>
            </a:r>
            <a:r>
              <a:rPr lang="en-US" sz="1600" dirty="0">
                <a:ea typeface="+mn-lt"/>
                <a:cs typeface="+mn-lt"/>
                <a:hlinkClick r:id="rId4"/>
              </a:rPr>
              <a:t>https://freesound.org/people/Lemonadexpert/sounds/541943/</a:t>
            </a:r>
          </a:p>
          <a:p>
            <a:r>
              <a:rPr lang="en-US" sz="1600" dirty="0" err="1">
                <a:cs typeface="Calibri"/>
              </a:rPr>
              <a:t>Mexicore</a:t>
            </a:r>
            <a:r>
              <a:rPr lang="en-US" sz="1600" dirty="0">
                <a:cs typeface="Calibri"/>
              </a:rPr>
              <a:t> (2015) </a:t>
            </a:r>
            <a:r>
              <a:rPr lang="en-US" sz="1600" i="1" dirty="0">
                <a:cs typeface="Calibri"/>
              </a:rPr>
              <a:t>Basic Aztec facts: AZTEC TEMPLES</a:t>
            </a:r>
            <a:r>
              <a:rPr lang="en-US" sz="1600" dirty="0">
                <a:cs typeface="Calibri"/>
              </a:rPr>
              <a:t> Available at: </a:t>
            </a:r>
            <a:r>
              <a:rPr lang="en-US" sz="1600" dirty="0">
                <a:cs typeface="Calibri"/>
                <a:hlinkClick r:id="rId5"/>
              </a:rPr>
              <a:t>Basic Aztec facts: AZTEC TEMPLES (mexicolore.co.uk)</a:t>
            </a:r>
            <a:endParaRPr lang="en-US" sz="1600" dirty="0">
              <a:cs typeface="Calibri"/>
            </a:endParaRPr>
          </a:p>
          <a:p>
            <a:r>
              <a:rPr lang="en-US" sz="1600" dirty="0">
                <a:ea typeface="+mn-lt"/>
                <a:cs typeface="+mn-lt"/>
              </a:rPr>
              <a:t>Bullfrog Productions (</a:t>
            </a:r>
            <a:r>
              <a:rPr lang="en-US" sz="1600" dirty="0">
                <a:cs typeface="Calibri"/>
              </a:rPr>
              <a:t>1991) </a:t>
            </a:r>
            <a:r>
              <a:rPr lang="en-US" sz="1600" i="1" dirty="0">
                <a:cs typeface="Calibri"/>
              </a:rPr>
              <a:t>Populous II: Trials of the Olympic Gods </a:t>
            </a:r>
            <a:r>
              <a:rPr lang="en-US" sz="1600" dirty="0">
                <a:cs typeface="Calibri"/>
              </a:rPr>
              <a:t>[video game] </a:t>
            </a:r>
            <a:r>
              <a:rPr lang="en-US" sz="1600" dirty="0">
                <a:ea typeface="+mn-lt"/>
                <a:cs typeface="+mn-lt"/>
              </a:rPr>
              <a:t>Electronic Arts</a:t>
            </a:r>
          </a:p>
          <a:p>
            <a:r>
              <a:rPr lang="en-US" sz="1600" dirty="0" err="1">
                <a:cs typeface="Calibri"/>
              </a:rPr>
              <a:t>ra_gun</a:t>
            </a:r>
            <a:r>
              <a:rPr lang="en-US" sz="1600" dirty="0">
                <a:cs typeface="Calibri"/>
              </a:rPr>
              <a:t> (2009) </a:t>
            </a:r>
            <a:r>
              <a:rPr lang="en-US" sz="1600" i="1" dirty="0">
                <a:ea typeface="+mn-lt"/>
                <a:cs typeface="+mn-lt"/>
              </a:rPr>
              <a:t>FX-rusty hinge-090720.mp3</a:t>
            </a:r>
            <a:r>
              <a:rPr lang="en-US" sz="1600" dirty="0">
                <a:ea typeface="+mn-lt"/>
                <a:cs typeface="+mn-lt"/>
              </a:rPr>
              <a:t>. October 8. Available at: </a:t>
            </a:r>
            <a:r>
              <a:rPr lang="en-US" sz="1600" dirty="0">
                <a:ea typeface="+mn-lt"/>
                <a:cs typeface="+mn-lt"/>
                <a:hlinkClick r:id="rId6"/>
              </a:rPr>
              <a:t>https://freesound.org/people/ra_gun/sounds/81268/</a:t>
            </a:r>
            <a:endParaRPr lang="en-US" sz="1600" dirty="0">
              <a:cs typeface="Calibri"/>
            </a:endParaRPr>
          </a:p>
          <a:p>
            <a:r>
              <a:rPr lang="en-US" sz="1600" dirty="0" err="1">
                <a:ea typeface="Calibri" panose="020F0502020204030204"/>
                <a:cs typeface="Calibri"/>
              </a:rPr>
              <a:t>ShangriLlama</a:t>
            </a:r>
            <a:r>
              <a:rPr lang="en-US" sz="1600" dirty="0">
                <a:ea typeface="Calibri" panose="020F0502020204030204"/>
                <a:cs typeface="Calibri"/>
              </a:rPr>
              <a:t> (2011) </a:t>
            </a:r>
            <a:r>
              <a:rPr lang="en-US" sz="1600" i="1" dirty="0">
                <a:ea typeface="Calibri" panose="020F0502020204030204"/>
                <a:cs typeface="Calibri"/>
              </a:rPr>
              <a:t>Llama Sounds | Llama Alarm Cry. </a:t>
            </a:r>
            <a:r>
              <a:rPr lang="en-US" sz="1600" dirty="0">
                <a:ea typeface="Calibri" panose="020F0502020204030204"/>
                <a:cs typeface="Calibri"/>
              </a:rPr>
              <a:t>January 10. Available at: </a:t>
            </a:r>
            <a:r>
              <a:rPr lang="en-US" sz="1600" dirty="0">
                <a:ea typeface="Calibri" panose="020F0502020204030204"/>
                <a:cs typeface="Calibri"/>
                <a:hlinkClick r:id="rId7"/>
              </a:rPr>
              <a:t>https://www.youtube.com/watch?v=p_JIUS9PPxw</a:t>
            </a:r>
            <a:endParaRPr lang="en-US" sz="1600" dirty="0">
              <a:ea typeface="Calibri" panose="020F0502020204030204"/>
              <a:cs typeface="Calibri"/>
            </a:endParaRPr>
          </a:p>
          <a:p>
            <a:endParaRPr lang="en-US" sz="1600" dirty="0">
              <a:ea typeface="Calibri" panose="020F0502020204030204"/>
              <a:cs typeface="Calibri"/>
            </a:endParaRPr>
          </a:p>
          <a:p>
            <a:endParaRPr lang="en-US" sz="1600" dirty="0">
              <a:ea typeface="Calibri" panose="020F0502020204030204"/>
              <a:cs typeface="Calibri"/>
            </a:endParaRPr>
          </a:p>
          <a:p>
            <a:endParaRPr lang="en-US" dirty="0">
              <a:ea typeface="Calibri" panose="020F0502020204030204"/>
              <a:cs typeface="Calibri"/>
            </a:endParaRPr>
          </a:p>
        </p:txBody>
      </p:sp>
    </p:spTree>
    <p:extLst>
      <p:ext uri="{BB962C8B-B14F-4D97-AF65-F5344CB8AC3E}">
        <p14:creationId xmlns:p14="http://schemas.microsoft.com/office/powerpoint/2010/main" val="1168302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A0E7-8D51-E1E3-65A7-84D586CDBB7F}"/>
              </a:ext>
            </a:extLst>
          </p:cNvPr>
          <p:cNvSpPr>
            <a:spLocks noGrp="1"/>
          </p:cNvSpPr>
          <p:nvPr>
            <p:ph type="title"/>
          </p:nvPr>
        </p:nvSpPr>
        <p:spPr/>
        <p:txBody>
          <a:bodyPr/>
          <a:lstStyle/>
          <a:p>
            <a:r>
              <a:rPr lang="en-US" dirty="0">
                <a:cs typeface="Calibri Light"/>
              </a:rPr>
              <a:t>Level Design- Concept </a:t>
            </a:r>
            <a:endParaRPr lang="en-US" dirty="0"/>
          </a:p>
        </p:txBody>
      </p:sp>
      <p:sp>
        <p:nvSpPr>
          <p:cNvPr id="3" name="Content Placeholder 2">
            <a:extLst>
              <a:ext uri="{FF2B5EF4-FFF2-40B4-BE49-F238E27FC236}">
                <a16:creationId xmlns:a16="http://schemas.microsoft.com/office/drawing/2014/main" id="{F402FC64-726D-CE85-356F-CE38BCE4490B}"/>
              </a:ext>
            </a:extLst>
          </p:cNvPr>
          <p:cNvSpPr>
            <a:spLocks noGrp="1"/>
          </p:cNvSpPr>
          <p:nvPr>
            <p:ph sz="half" idx="1"/>
          </p:nvPr>
        </p:nvSpPr>
        <p:spPr/>
        <p:txBody>
          <a:bodyPr vert="horz" lIns="91440" tIns="45720" rIns="91440" bIns="45720" rtlCol="0" anchor="t">
            <a:normAutofit lnSpcReduction="10000"/>
          </a:bodyPr>
          <a:lstStyle/>
          <a:p>
            <a:r>
              <a:rPr lang="en-US" dirty="0">
                <a:cs typeface="Calibri"/>
              </a:rPr>
              <a:t>The basis for these levels is </a:t>
            </a:r>
            <a:r>
              <a:rPr lang="en-US" dirty="0">
                <a:ea typeface="+mn-lt"/>
                <a:cs typeface="+mn-lt"/>
              </a:rPr>
              <a:t>Tenochtitlan, the capital of the Aztec Empire.</a:t>
            </a:r>
            <a:endParaRPr lang="en-US"/>
          </a:p>
          <a:p>
            <a:r>
              <a:rPr lang="en-US" dirty="0">
                <a:ea typeface="+mn-lt"/>
                <a:cs typeface="+mn-lt"/>
              </a:rPr>
              <a:t>This means the map will be inspired by the landmass on which Tenochtitlan was built, and the game models will be inspired by Aztech architecture. </a:t>
            </a:r>
          </a:p>
          <a:p>
            <a:r>
              <a:rPr lang="en-US" dirty="0">
                <a:ea typeface="Calibri" panose="020F0502020204030204"/>
                <a:cs typeface="Calibri"/>
              </a:rPr>
              <a:t>The images used in reference for the map was taken by Gary Todd (2013).</a:t>
            </a:r>
          </a:p>
        </p:txBody>
      </p:sp>
      <p:pic>
        <p:nvPicPr>
          <p:cNvPr id="5" name="Content Placeholder 4" descr="A map of a city&#10;&#10;Description automatically generated">
            <a:extLst>
              <a:ext uri="{FF2B5EF4-FFF2-40B4-BE49-F238E27FC236}">
                <a16:creationId xmlns:a16="http://schemas.microsoft.com/office/drawing/2014/main" id="{97D59620-B477-6999-4DBE-E97395AAE55B}"/>
              </a:ext>
            </a:extLst>
          </p:cNvPr>
          <p:cNvPicPr>
            <a:picLocks noGrp="1" noChangeAspect="1"/>
          </p:cNvPicPr>
          <p:nvPr>
            <p:ph sz="half" idx="2"/>
          </p:nvPr>
        </p:nvPicPr>
        <p:blipFill>
          <a:blip r:embed="rId3"/>
          <a:stretch>
            <a:fillRect/>
          </a:stretch>
        </p:blipFill>
        <p:spPr>
          <a:xfrm>
            <a:off x="6345621" y="1718086"/>
            <a:ext cx="5334000" cy="3567933"/>
          </a:xfrm>
        </p:spPr>
      </p:pic>
    </p:spTree>
    <p:extLst>
      <p:ext uri="{BB962C8B-B14F-4D97-AF65-F5344CB8AC3E}">
        <p14:creationId xmlns:p14="http://schemas.microsoft.com/office/powerpoint/2010/main" val="340316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AE03-E050-4E96-BA01-BD7E3A3B709E}"/>
              </a:ext>
            </a:extLst>
          </p:cNvPr>
          <p:cNvSpPr>
            <a:spLocks noGrp="1"/>
          </p:cNvSpPr>
          <p:nvPr>
            <p:ph type="title"/>
          </p:nvPr>
        </p:nvSpPr>
        <p:spPr/>
        <p:txBody>
          <a:bodyPr/>
          <a:lstStyle/>
          <a:p>
            <a:r>
              <a:rPr lang="en-US" dirty="0">
                <a:cs typeface="Calibri Light"/>
              </a:rPr>
              <a:t>Game Map</a:t>
            </a:r>
            <a:endParaRPr lang="en-US" dirty="0"/>
          </a:p>
        </p:txBody>
      </p:sp>
      <p:pic>
        <p:nvPicPr>
          <p:cNvPr id="5" name="Content Placeholder 4" descr="A white outline of a mouse&#10;&#10;Description automatically generated">
            <a:extLst>
              <a:ext uri="{FF2B5EF4-FFF2-40B4-BE49-F238E27FC236}">
                <a16:creationId xmlns:a16="http://schemas.microsoft.com/office/drawing/2014/main" id="{22D4F2E0-06B8-9FE1-9C7A-F7E20A3423ED}"/>
              </a:ext>
            </a:extLst>
          </p:cNvPr>
          <p:cNvPicPr>
            <a:picLocks noGrp="1" noChangeAspect="1"/>
          </p:cNvPicPr>
          <p:nvPr>
            <p:ph sz="half" idx="1"/>
          </p:nvPr>
        </p:nvPicPr>
        <p:blipFill>
          <a:blip r:embed="rId2"/>
          <a:stretch>
            <a:fillRect/>
          </a:stretch>
        </p:blipFill>
        <p:spPr>
          <a:xfrm>
            <a:off x="7940396" y="1413807"/>
            <a:ext cx="3257554" cy="2425148"/>
          </a:xfrm>
        </p:spPr>
      </p:pic>
      <p:pic>
        <p:nvPicPr>
          <p:cNvPr id="6" name="Content Placeholder 5" descr="A white figure of a bear&#10;&#10;Description automatically generated">
            <a:extLst>
              <a:ext uri="{FF2B5EF4-FFF2-40B4-BE49-F238E27FC236}">
                <a16:creationId xmlns:a16="http://schemas.microsoft.com/office/drawing/2014/main" id="{EE04A9E3-2770-78D9-2794-B2481BAD75E3}"/>
              </a:ext>
            </a:extLst>
          </p:cNvPr>
          <p:cNvPicPr>
            <a:picLocks noGrp="1" noChangeAspect="1"/>
          </p:cNvPicPr>
          <p:nvPr>
            <p:ph sz="half" idx="2"/>
          </p:nvPr>
        </p:nvPicPr>
        <p:blipFill>
          <a:blip r:embed="rId3"/>
          <a:stretch>
            <a:fillRect/>
          </a:stretch>
        </p:blipFill>
        <p:spPr>
          <a:xfrm>
            <a:off x="7940396" y="4240937"/>
            <a:ext cx="3257554" cy="2436192"/>
          </a:xfrm>
        </p:spPr>
      </p:pic>
      <p:sp>
        <p:nvSpPr>
          <p:cNvPr id="7" name="TextBox 6">
            <a:extLst>
              <a:ext uri="{FF2B5EF4-FFF2-40B4-BE49-F238E27FC236}">
                <a16:creationId xmlns:a16="http://schemas.microsoft.com/office/drawing/2014/main" id="{99CA74A4-2ACC-D7C4-A734-86547CD1DF93}"/>
              </a:ext>
            </a:extLst>
          </p:cNvPr>
          <p:cNvSpPr txBox="1"/>
          <p:nvPr/>
        </p:nvSpPr>
        <p:spPr>
          <a:xfrm>
            <a:off x="1076739" y="2305720"/>
            <a:ext cx="62616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To create the game map, first a simple outline was created based on the image.</a:t>
            </a:r>
          </a:p>
        </p:txBody>
      </p:sp>
      <p:sp>
        <p:nvSpPr>
          <p:cNvPr id="8" name="TextBox 7">
            <a:extLst>
              <a:ext uri="{FF2B5EF4-FFF2-40B4-BE49-F238E27FC236}">
                <a16:creationId xmlns:a16="http://schemas.microsoft.com/office/drawing/2014/main" id="{F31DA01D-935A-A261-C4BF-4AE61D0CD2F2}"/>
              </a:ext>
            </a:extLst>
          </p:cNvPr>
          <p:cNvSpPr txBox="1"/>
          <p:nvPr/>
        </p:nvSpPr>
        <p:spPr>
          <a:xfrm>
            <a:off x="949476" y="4237868"/>
            <a:ext cx="626533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Next, the map is created out of squares following the simple outline that was previously created. The map is created out of squares as this mimics how the terrain is structured in Populous 2. </a:t>
            </a:r>
          </a:p>
        </p:txBody>
      </p:sp>
    </p:spTree>
    <p:extLst>
      <p:ext uri="{BB962C8B-B14F-4D97-AF65-F5344CB8AC3E}">
        <p14:creationId xmlns:p14="http://schemas.microsoft.com/office/powerpoint/2010/main" val="55460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BBC59-E79C-B135-0F05-2AD29227AA00}"/>
              </a:ext>
            </a:extLst>
          </p:cNvPr>
          <p:cNvSpPr>
            <a:spLocks noGrp="1"/>
          </p:cNvSpPr>
          <p:nvPr>
            <p:ph type="title"/>
          </p:nvPr>
        </p:nvSpPr>
        <p:spPr/>
        <p:txBody>
          <a:bodyPr/>
          <a:lstStyle/>
          <a:p>
            <a:r>
              <a:rPr lang="en-US" dirty="0">
                <a:cs typeface="Calibri Light"/>
              </a:rPr>
              <a:t>Game Map</a:t>
            </a:r>
            <a:endParaRPr lang="en-US" dirty="0"/>
          </a:p>
        </p:txBody>
      </p:sp>
      <p:pic>
        <p:nvPicPr>
          <p:cNvPr id="5" name="Content Placeholder 4" descr="A pixelated image of a green and yellow animal&#10;&#10;Description automatically generated">
            <a:extLst>
              <a:ext uri="{FF2B5EF4-FFF2-40B4-BE49-F238E27FC236}">
                <a16:creationId xmlns:a16="http://schemas.microsoft.com/office/drawing/2014/main" id="{08097B9B-0023-EC79-2BF4-49B60D24819E}"/>
              </a:ext>
            </a:extLst>
          </p:cNvPr>
          <p:cNvPicPr>
            <a:picLocks noGrp="1" noChangeAspect="1"/>
          </p:cNvPicPr>
          <p:nvPr>
            <p:ph sz="half" idx="1"/>
          </p:nvPr>
        </p:nvPicPr>
        <p:blipFill>
          <a:blip r:embed="rId2"/>
          <a:stretch>
            <a:fillRect/>
          </a:stretch>
        </p:blipFill>
        <p:spPr>
          <a:xfrm>
            <a:off x="684832" y="1943894"/>
            <a:ext cx="5488336" cy="4114800"/>
          </a:xfrm>
        </p:spPr>
      </p:pic>
      <p:sp>
        <p:nvSpPr>
          <p:cNvPr id="4" name="Content Placeholder 3">
            <a:extLst>
              <a:ext uri="{FF2B5EF4-FFF2-40B4-BE49-F238E27FC236}">
                <a16:creationId xmlns:a16="http://schemas.microsoft.com/office/drawing/2014/main" id="{A1B37E66-8932-4D90-63B9-6D0E6C7F4C5E}"/>
              </a:ext>
            </a:extLst>
          </p:cNvPr>
          <p:cNvSpPr>
            <a:spLocks noGrp="1"/>
          </p:cNvSpPr>
          <p:nvPr>
            <p:ph sz="half" idx="2"/>
          </p:nvPr>
        </p:nvSpPr>
        <p:spPr/>
        <p:txBody>
          <a:bodyPr vert="horz" lIns="91440" tIns="45720" rIns="91440" bIns="45720" rtlCol="0" anchor="t">
            <a:normAutofit/>
          </a:bodyPr>
          <a:lstStyle/>
          <a:p>
            <a:r>
              <a:rPr lang="en-US" dirty="0">
                <a:cs typeface="Calibri"/>
              </a:rPr>
              <a:t>Finaly, elevation is added to the game map. At the bottom of the image, a key is displayed indicating what elevation relates to each </a:t>
            </a:r>
            <a:r>
              <a:rPr lang="en-US" dirty="0" err="1">
                <a:cs typeface="Calibri"/>
              </a:rPr>
              <a:t>colour</a:t>
            </a:r>
            <a:r>
              <a:rPr lang="en-US" dirty="0">
                <a:cs typeface="Calibri"/>
              </a:rPr>
              <a:t>. </a:t>
            </a:r>
          </a:p>
        </p:txBody>
      </p:sp>
    </p:spTree>
    <p:extLst>
      <p:ext uri="{BB962C8B-B14F-4D97-AF65-F5344CB8AC3E}">
        <p14:creationId xmlns:p14="http://schemas.microsoft.com/office/powerpoint/2010/main" val="383955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755A-1132-32A1-747A-3605F2A3AAEE}"/>
              </a:ext>
            </a:extLst>
          </p:cNvPr>
          <p:cNvSpPr>
            <a:spLocks noGrp="1"/>
          </p:cNvSpPr>
          <p:nvPr>
            <p:ph type="title"/>
          </p:nvPr>
        </p:nvSpPr>
        <p:spPr/>
        <p:txBody>
          <a:bodyPr/>
          <a:lstStyle/>
          <a:p>
            <a:r>
              <a:rPr lang="en-US" dirty="0">
                <a:ea typeface="Calibri Light"/>
                <a:cs typeface="Calibri Light"/>
              </a:rPr>
              <a:t>Level design – Progression </a:t>
            </a:r>
            <a:endParaRPr lang="en-US" dirty="0"/>
          </a:p>
        </p:txBody>
      </p:sp>
      <p:sp>
        <p:nvSpPr>
          <p:cNvPr id="3" name="Content Placeholder 2">
            <a:extLst>
              <a:ext uri="{FF2B5EF4-FFF2-40B4-BE49-F238E27FC236}">
                <a16:creationId xmlns:a16="http://schemas.microsoft.com/office/drawing/2014/main" id="{3B50FE73-AFE2-1AE1-739C-75D12ACB9410}"/>
              </a:ext>
            </a:extLst>
          </p:cNvPr>
          <p:cNvSpPr>
            <a:spLocks noGrp="1"/>
          </p:cNvSpPr>
          <p:nvPr>
            <p:ph sz="half" idx="1"/>
          </p:nvPr>
        </p:nvSpPr>
        <p:spPr/>
        <p:txBody>
          <a:bodyPr vert="horz" lIns="91440" tIns="45720" rIns="91440" bIns="45720" rtlCol="0" anchor="t">
            <a:normAutofit fontScale="92500" lnSpcReduction="10000"/>
          </a:bodyPr>
          <a:lstStyle/>
          <a:p>
            <a:endParaRPr lang="en-US" dirty="0">
              <a:ea typeface="Calibri"/>
              <a:cs typeface="Calibri"/>
            </a:endParaRPr>
          </a:p>
          <a:p>
            <a:endParaRPr lang="en-US" dirty="0">
              <a:ea typeface="Calibri"/>
              <a:cs typeface="Calibri"/>
            </a:endParaRPr>
          </a:p>
        </p:txBody>
      </p:sp>
      <p:sp>
        <p:nvSpPr>
          <p:cNvPr id="4" name="Content Placeholder 3">
            <a:extLst>
              <a:ext uri="{FF2B5EF4-FFF2-40B4-BE49-F238E27FC236}">
                <a16:creationId xmlns:a16="http://schemas.microsoft.com/office/drawing/2014/main" id="{C52E7517-18E5-E681-8790-A45EF4C309AD}"/>
              </a:ext>
            </a:extLst>
          </p:cNvPr>
          <p:cNvSpPr>
            <a:spLocks noGrp="1"/>
          </p:cNvSpPr>
          <p:nvPr>
            <p:ph sz="half" idx="2"/>
          </p:nvPr>
        </p:nvSpPr>
        <p:spPr>
          <a:xfrm>
            <a:off x="986367" y="1825625"/>
            <a:ext cx="10430933" cy="4351338"/>
          </a:xfrm>
        </p:spPr>
        <p:txBody>
          <a:bodyPr vert="horz" lIns="91440" tIns="45720" rIns="91440" bIns="45720" rtlCol="0" anchor="t">
            <a:normAutofit fontScale="92500" lnSpcReduction="10000"/>
          </a:bodyPr>
          <a:lstStyle/>
          <a:p>
            <a:r>
              <a:rPr lang="en-US" dirty="0">
                <a:cs typeface="Calibri"/>
              </a:rPr>
              <a:t>The first level will have the basic rules of Populus 2 (1991). Where all land elevations can be edited, enemy locations are shown on the map and disasters are shown on the map. The enemy AI will also not be very aggressive in the beginning levels. </a:t>
            </a:r>
          </a:p>
          <a:p>
            <a:r>
              <a:rPr lang="en-US" dirty="0">
                <a:cs typeface="Calibri"/>
              </a:rPr>
              <a:t>As the levels progress the enemy AI will become more aggressive, eventually fully prioritizing attacking over creating settlements.  </a:t>
            </a:r>
          </a:p>
          <a:p>
            <a:r>
              <a:rPr lang="en-US" dirty="0">
                <a:cs typeface="Calibri"/>
              </a:rPr>
              <a:t>At 5th level, enemy locations will no longer be shown on the map. </a:t>
            </a:r>
          </a:p>
          <a:p>
            <a:r>
              <a:rPr lang="en-US" dirty="0">
                <a:cs typeface="Calibri"/>
              </a:rPr>
              <a:t>At 7th level, the player will no longer be able to change the land elevations on and in the near vicinity of the enemy's settlements. </a:t>
            </a:r>
          </a:p>
          <a:p>
            <a:r>
              <a:rPr lang="en-US" dirty="0">
                <a:cs typeface="Calibri"/>
              </a:rPr>
              <a:t>At 10th level, disasters will no longer be shown on the map. </a:t>
            </a:r>
          </a:p>
          <a:p>
            <a:r>
              <a:rPr lang="en-US" dirty="0">
                <a:cs typeface="Calibri"/>
              </a:rPr>
              <a:t>The level increases after each player win. </a:t>
            </a:r>
          </a:p>
        </p:txBody>
      </p:sp>
    </p:spTree>
    <p:extLst>
      <p:ext uri="{BB962C8B-B14F-4D97-AF65-F5344CB8AC3E}">
        <p14:creationId xmlns:p14="http://schemas.microsoft.com/office/powerpoint/2010/main" val="293478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E4D44-CAB5-7AE9-7053-D0827E6F1D2B}"/>
              </a:ext>
            </a:extLst>
          </p:cNvPr>
          <p:cNvSpPr>
            <a:spLocks noGrp="1"/>
          </p:cNvSpPr>
          <p:nvPr>
            <p:ph type="title"/>
          </p:nvPr>
        </p:nvSpPr>
        <p:spPr/>
        <p:txBody>
          <a:bodyPr/>
          <a:lstStyle/>
          <a:p>
            <a:r>
              <a:rPr lang="en-US" dirty="0">
                <a:ea typeface="Calibri Light"/>
                <a:cs typeface="Calibri Light"/>
              </a:rPr>
              <a:t>Modeling</a:t>
            </a:r>
            <a:endParaRPr lang="en-US" dirty="0"/>
          </a:p>
        </p:txBody>
      </p:sp>
      <p:pic>
        <p:nvPicPr>
          <p:cNvPr id="4" name="Content Placeholder 3" descr="Several different types of buildings&#10;&#10;Description automatically generated">
            <a:extLst>
              <a:ext uri="{FF2B5EF4-FFF2-40B4-BE49-F238E27FC236}">
                <a16:creationId xmlns:a16="http://schemas.microsoft.com/office/drawing/2014/main" id="{3783FF3E-1978-E4EE-CD0A-A84BA5FEB0A1}"/>
              </a:ext>
            </a:extLst>
          </p:cNvPr>
          <p:cNvPicPr>
            <a:picLocks noGrp="1" noChangeAspect="1"/>
          </p:cNvPicPr>
          <p:nvPr>
            <p:ph idx="1"/>
          </p:nvPr>
        </p:nvPicPr>
        <p:blipFill>
          <a:blip r:embed="rId2"/>
          <a:stretch>
            <a:fillRect/>
          </a:stretch>
        </p:blipFill>
        <p:spPr>
          <a:xfrm>
            <a:off x="7161705" y="557591"/>
            <a:ext cx="4203313" cy="2569977"/>
          </a:xfrm>
        </p:spPr>
      </p:pic>
      <p:sp>
        <p:nvSpPr>
          <p:cNvPr id="5" name="TextBox 4">
            <a:extLst>
              <a:ext uri="{FF2B5EF4-FFF2-40B4-BE49-F238E27FC236}">
                <a16:creationId xmlns:a16="http://schemas.microsoft.com/office/drawing/2014/main" id="{B4558828-EFBB-FF75-29B5-B0B074342FE3}"/>
              </a:ext>
            </a:extLst>
          </p:cNvPr>
          <p:cNvSpPr txBox="1"/>
          <p:nvPr/>
        </p:nvSpPr>
        <p:spPr>
          <a:xfrm>
            <a:off x="882315" y="2032000"/>
            <a:ext cx="430463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main three models are inspired by Aztec temples. </a:t>
            </a:r>
          </a:p>
          <a:p>
            <a:r>
              <a:rPr lang="en-US" dirty="0">
                <a:ea typeface="Calibri"/>
                <a:cs typeface="Calibri"/>
              </a:rPr>
              <a:t>The first one has two levels and a mud brick hut for a temple. </a:t>
            </a:r>
          </a:p>
          <a:p>
            <a:r>
              <a:rPr lang="en-US" dirty="0">
                <a:ea typeface="Calibri"/>
                <a:cs typeface="Calibri"/>
              </a:rPr>
              <a:t>The second one has 3 levels, a stone temple and engravings on the sides of the temple. </a:t>
            </a:r>
          </a:p>
          <a:p>
            <a:r>
              <a:rPr lang="en-US" dirty="0">
                <a:ea typeface="Calibri"/>
                <a:cs typeface="Calibri"/>
              </a:rPr>
              <a:t>The third one has 4 levels and a much more complex design. </a:t>
            </a:r>
          </a:p>
          <a:p>
            <a:r>
              <a:rPr lang="en-US" dirty="0">
                <a:ea typeface="Calibri"/>
                <a:cs typeface="Calibri"/>
              </a:rPr>
              <a:t>The concept art was inspired heavily by information found online (</a:t>
            </a:r>
            <a:r>
              <a:rPr lang="en-US" dirty="0" err="1">
                <a:ea typeface="Calibri"/>
                <a:cs typeface="Calibri"/>
              </a:rPr>
              <a:t>Mexicolore</a:t>
            </a:r>
            <a:r>
              <a:rPr lang="en-US" dirty="0">
                <a:ea typeface="Calibri"/>
                <a:cs typeface="Calibri"/>
              </a:rPr>
              <a:t>, 2016). </a:t>
            </a:r>
          </a:p>
        </p:txBody>
      </p:sp>
      <p:pic>
        <p:nvPicPr>
          <p:cNvPr id="3" name="Picture 2" descr="A graph paper with drawings of a tower and a table&#10;&#10;Description automatically generated">
            <a:extLst>
              <a:ext uri="{FF2B5EF4-FFF2-40B4-BE49-F238E27FC236}">
                <a16:creationId xmlns:a16="http://schemas.microsoft.com/office/drawing/2014/main" id="{A5F78D2C-411F-A17B-2D09-4BBEA7DE8515}"/>
              </a:ext>
            </a:extLst>
          </p:cNvPr>
          <p:cNvPicPr>
            <a:picLocks noChangeAspect="1"/>
          </p:cNvPicPr>
          <p:nvPr/>
        </p:nvPicPr>
        <p:blipFill rotWithShape="1">
          <a:blip r:embed="rId3"/>
          <a:srcRect l="13058" t="257" r="20962"/>
          <a:stretch/>
        </p:blipFill>
        <p:spPr>
          <a:xfrm rot="-5400000">
            <a:off x="7217728" y="2283988"/>
            <a:ext cx="2787611" cy="5617642"/>
          </a:xfrm>
          <a:prstGeom prst="rect">
            <a:avLst/>
          </a:prstGeom>
        </p:spPr>
      </p:pic>
    </p:spTree>
    <p:extLst>
      <p:ext uri="{BB962C8B-B14F-4D97-AF65-F5344CB8AC3E}">
        <p14:creationId xmlns:p14="http://schemas.microsoft.com/office/powerpoint/2010/main" val="1695613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8BF8-0676-B6C4-60EB-658EC340A035}"/>
              </a:ext>
            </a:extLst>
          </p:cNvPr>
          <p:cNvSpPr>
            <a:spLocks noGrp="1"/>
          </p:cNvSpPr>
          <p:nvPr>
            <p:ph type="title"/>
          </p:nvPr>
        </p:nvSpPr>
        <p:spPr/>
        <p:txBody>
          <a:bodyPr/>
          <a:lstStyle/>
          <a:p>
            <a:r>
              <a:rPr lang="en-US" dirty="0">
                <a:ea typeface="Calibri Light"/>
                <a:cs typeface="Calibri Light"/>
              </a:rPr>
              <a:t>Modeling (temple 3)</a:t>
            </a:r>
            <a:endParaRPr lang="en-US" dirty="0"/>
          </a:p>
        </p:txBody>
      </p:sp>
      <p:pic>
        <p:nvPicPr>
          <p:cNvPr id="5" name="Content Placeholder 4" descr="A screenshot of a computer program&#10;&#10;Description automatically generated">
            <a:extLst>
              <a:ext uri="{FF2B5EF4-FFF2-40B4-BE49-F238E27FC236}">
                <a16:creationId xmlns:a16="http://schemas.microsoft.com/office/drawing/2014/main" id="{B303FDB8-D7DC-1B32-EED7-837E67A71D1B}"/>
              </a:ext>
            </a:extLst>
          </p:cNvPr>
          <p:cNvPicPr>
            <a:picLocks noGrp="1" noChangeAspect="1"/>
          </p:cNvPicPr>
          <p:nvPr>
            <p:ph sz="half" idx="1"/>
          </p:nvPr>
        </p:nvPicPr>
        <p:blipFill rotWithShape="1">
          <a:blip r:embed="rId2"/>
          <a:srcRect l="17893" t="19435" r="12922" b="14488"/>
          <a:stretch/>
        </p:blipFill>
        <p:spPr>
          <a:xfrm>
            <a:off x="210064" y="1699591"/>
            <a:ext cx="3790835" cy="2049504"/>
          </a:xfrm>
        </p:spPr>
      </p:pic>
      <p:pic>
        <p:nvPicPr>
          <p:cNvPr id="6" name="Content Placeholder 5" descr="A screenshot of a computer&#10;&#10;Description automatically generated">
            <a:extLst>
              <a:ext uri="{FF2B5EF4-FFF2-40B4-BE49-F238E27FC236}">
                <a16:creationId xmlns:a16="http://schemas.microsoft.com/office/drawing/2014/main" id="{A0439D19-14C1-B98F-73BF-D1E83D050CFA}"/>
              </a:ext>
            </a:extLst>
          </p:cNvPr>
          <p:cNvPicPr>
            <a:picLocks noGrp="1" noChangeAspect="1"/>
          </p:cNvPicPr>
          <p:nvPr>
            <p:ph sz="half" idx="2"/>
          </p:nvPr>
        </p:nvPicPr>
        <p:blipFill rotWithShape="1">
          <a:blip r:embed="rId3"/>
          <a:srcRect l="17608" t="18235" r="12957" b="14412"/>
          <a:stretch/>
        </p:blipFill>
        <p:spPr>
          <a:xfrm>
            <a:off x="4195117" y="1689291"/>
            <a:ext cx="3796080" cy="2081591"/>
          </a:xfrm>
        </p:spPr>
      </p:pic>
      <p:pic>
        <p:nvPicPr>
          <p:cNvPr id="7" name="Picture 6" descr="A screenshot of a computer&#10;&#10;Description automatically generated">
            <a:extLst>
              <a:ext uri="{FF2B5EF4-FFF2-40B4-BE49-F238E27FC236}">
                <a16:creationId xmlns:a16="http://schemas.microsoft.com/office/drawing/2014/main" id="{027EB536-DCFC-411F-A5C5-98586E38FCE8}"/>
              </a:ext>
            </a:extLst>
          </p:cNvPr>
          <p:cNvPicPr>
            <a:picLocks noChangeAspect="1"/>
          </p:cNvPicPr>
          <p:nvPr/>
        </p:nvPicPr>
        <p:blipFill rotWithShape="1">
          <a:blip r:embed="rId4"/>
          <a:srcRect l="18113" t="19241" r="13242" b="14363"/>
          <a:stretch/>
        </p:blipFill>
        <p:spPr>
          <a:xfrm>
            <a:off x="8184291" y="1710122"/>
            <a:ext cx="3805764" cy="2075575"/>
          </a:xfrm>
          <a:prstGeom prst="rect">
            <a:avLst/>
          </a:prstGeom>
        </p:spPr>
      </p:pic>
      <p:sp>
        <p:nvSpPr>
          <p:cNvPr id="8" name="TextBox 7">
            <a:extLst>
              <a:ext uri="{FF2B5EF4-FFF2-40B4-BE49-F238E27FC236}">
                <a16:creationId xmlns:a16="http://schemas.microsoft.com/office/drawing/2014/main" id="{7BC2E491-0A1F-6763-3FAE-BADF8F1D70BE}"/>
              </a:ext>
            </a:extLst>
          </p:cNvPr>
          <p:cNvSpPr txBox="1"/>
          <p:nvPr/>
        </p:nvSpPr>
        <p:spPr>
          <a:xfrm>
            <a:off x="348018" y="4043148"/>
            <a:ext cx="1114680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stairs are created by making a rectangle, using swift loop and extruding the new area multiple times</a:t>
            </a:r>
          </a:p>
          <a:p>
            <a:pPr marL="285750" indent="-285750">
              <a:buFont typeface="Calibri"/>
              <a:buChar char="-"/>
            </a:pPr>
            <a:endParaRPr lang="en-US" dirty="0">
              <a:ea typeface="Calibri"/>
              <a:cs typeface="Calibri"/>
            </a:endParaRPr>
          </a:p>
          <a:p>
            <a:r>
              <a:rPr lang="en-US" dirty="0">
                <a:ea typeface="Calibri"/>
                <a:cs typeface="Calibri"/>
              </a:rPr>
              <a:t>The temple pyramid is created in a similar way however the inset tool is used to create an equal distance between the edges of the temple steps on each side. </a:t>
            </a:r>
          </a:p>
          <a:p>
            <a:r>
              <a:rPr lang="en-US" dirty="0">
                <a:ea typeface="Calibri"/>
                <a:cs typeface="Calibri"/>
              </a:rPr>
              <a:t>The sides of the temple are extruded out to match the edges of the stairs. They are extruded out as when extruding in to create a well for the stairs was attempted it left unwanted geometry and created Ngons. </a:t>
            </a:r>
          </a:p>
          <a:p>
            <a:r>
              <a:rPr lang="en-US" dirty="0">
                <a:ea typeface="Calibri"/>
                <a:cs typeface="Calibri"/>
              </a:rPr>
              <a:t>Non-visible faces are removed.</a:t>
            </a:r>
          </a:p>
        </p:txBody>
      </p:sp>
    </p:spTree>
    <p:extLst>
      <p:ext uri="{BB962C8B-B14F-4D97-AF65-F5344CB8AC3E}">
        <p14:creationId xmlns:p14="http://schemas.microsoft.com/office/powerpoint/2010/main" val="1403173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A58E-953D-9C46-0BC4-8C5863263B3A}"/>
              </a:ext>
            </a:extLst>
          </p:cNvPr>
          <p:cNvSpPr>
            <a:spLocks noGrp="1"/>
          </p:cNvSpPr>
          <p:nvPr>
            <p:ph type="title"/>
          </p:nvPr>
        </p:nvSpPr>
        <p:spPr/>
        <p:txBody>
          <a:bodyPr/>
          <a:lstStyle/>
          <a:p>
            <a:r>
              <a:rPr lang="en-US" dirty="0">
                <a:ea typeface="Calibri Light"/>
                <a:cs typeface="Calibri Light"/>
              </a:rPr>
              <a:t>Modeling ( temple 3)</a:t>
            </a:r>
            <a:endParaRPr lang="en-US" dirty="0"/>
          </a:p>
        </p:txBody>
      </p:sp>
      <p:pic>
        <p:nvPicPr>
          <p:cNvPr id="5" name="Content Placeholder 4" descr="A screenshot of a computer program&#10;&#10;Description automatically generated">
            <a:extLst>
              <a:ext uri="{FF2B5EF4-FFF2-40B4-BE49-F238E27FC236}">
                <a16:creationId xmlns:a16="http://schemas.microsoft.com/office/drawing/2014/main" id="{A0ADD764-DE88-C6BD-E7A8-7D067BE9FB0D}"/>
              </a:ext>
            </a:extLst>
          </p:cNvPr>
          <p:cNvPicPr>
            <a:picLocks noGrp="1" noChangeAspect="1"/>
          </p:cNvPicPr>
          <p:nvPr>
            <p:ph sz="half" idx="1"/>
          </p:nvPr>
        </p:nvPicPr>
        <p:blipFill rotWithShape="1">
          <a:blip r:embed="rId2"/>
          <a:srcRect l="17495" t="19081" r="12922" b="14488"/>
          <a:stretch/>
        </p:blipFill>
        <p:spPr>
          <a:xfrm>
            <a:off x="395416" y="1483349"/>
            <a:ext cx="4110061" cy="2193671"/>
          </a:xfrm>
        </p:spPr>
      </p:pic>
      <p:pic>
        <p:nvPicPr>
          <p:cNvPr id="6" name="Content Placeholder 5" descr="A screenshot of a computer program&#10;&#10;Description automatically generated">
            <a:extLst>
              <a:ext uri="{FF2B5EF4-FFF2-40B4-BE49-F238E27FC236}">
                <a16:creationId xmlns:a16="http://schemas.microsoft.com/office/drawing/2014/main" id="{5A9C235B-52FA-0D00-09A7-9FFCD73FDB31}"/>
              </a:ext>
            </a:extLst>
          </p:cNvPr>
          <p:cNvPicPr>
            <a:picLocks noGrp="1" noChangeAspect="1"/>
          </p:cNvPicPr>
          <p:nvPr>
            <p:ph sz="half" idx="2"/>
          </p:nvPr>
        </p:nvPicPr>
        <p:blipFill rotWithShape="1">
          <a:blip r:embed="rId3"/>
          <a:srcRect l="17893" t="18728" r="12326" b="14134"/>
          <a:stretch/>
        </p:blipFill>
        <p:spPr>
          <a:xfrm>
            <a:off x="395418" y="3728160"/>
            <a:ext cx="4110063" cy="2224565"/>
          </a:xfrm>
        </p:spPr>
      </p:pic>
      <p:pic>
        <p:nvPicPr>
          <p:cNvPr id="7" name="Picture 6" descr="A screenshot of a computer&#10;&#10;Description automatically generated">
            <a:extLst>
              <a:ext uri="{FF2B5EF4-FFF2-40B4-BE49-F238E27FC236}">
                <a16:creationId xmlns:a16="http://schemas.microsoft.com/office/drawing/2014/main" id="{6BCE2AD6-3FAF-DED9-11C0-51D9F7C8F3D0}"/>
              </a:ext>
            </a:extLst>
          </p:cNvPr>
          <p:cNvPicPr>
            <a:picLocks noChangeAspect="1"/>
          </p:cNvPicPr>
          <p:nvPr/>
        </p:nvPicPr>
        <p:blipFill rotWithShape="1">
          <a:blip r:embed="rId4"/>
          <a:srcRect l="17541" t="18387" r="12477" b="14239"/>
          <a:stretch/>
        </p:blipFill>
        <p:spPr>
          <a:xfrm>
            <a:off x="4755293" y="1483584"/>
            <a:ext cx="3980741" cy="2156598"/>
          </a:xfrm>
          <a:prstGeom prst="rect">
            <a:avLst/>
          </a:prstGeom>
        </p:spPr>
      </p:pic>
      <p:pic>
        <p:nvPicPr>
          <p:cNvPr id="10" name="Content Placeholder 4" descr="A screenshot of a computer&#10;&#10;Description automatically generated">
            <a:extLst>
              <a:ext uri="{FF2B5EF4-FFF2-40B4-BE49-F238E27FC236}">
                <a16:creationId xmlns:a16="http://schemas.microsoft.com/office/drawing/2014/main" id="{5E0583B9-EED6-787D-45E3-EE787CE93F94}"/>
              </a:ext>
            </a:extLst>
          </p:cNvPr>
          <p:cNvPicPr>
            <a:picLocks noChangeAspect="1"/>
          </p:cNvPicPr>
          <p:nvPr/>
        </p:nvPicPr>
        <p:blipFill rotWithShape="1">
          <a:blip r:embed="rId5"/>
          <a:srcRect l="17694" t="18728" r="12922" b="14488"/>
          <a:stretch/>
        </p:blipFill>
        <p:spPr>
          <a:xfrm>
            <a:off x="4751174" y="3728158"/>
            <a:ext cx="4110056" cy="2224563"/>
          </a:xfrm>
          <a:prstGeom prst="rect">
            <a:avLst/>
          </a:prstGeom>
        </p:spPr>
      </p:pic>
      <p:sp>
        <p:nvSpPr>
          <p:cNvPr id="11" name="TextBox 10">
            <a:extLst>
              <a:ext uri="{FF2B5EF4-FFF2-40B4-BE49-F238E27FC236}">
                <a16:creationId xmlns:a16="http://schemas.microsoft.com/office/drawing/2014/main" id="{3BEF0FC0-F63E-1753-2CA0-8B733C1997E1}"/>
              </a:ext>
            </a:extLst>
          </p:cNvPr>
          <p:cNvSpPr txBox="1"/>
          <p:nvPr/>
        </p:nvSpPr>
        <p:spPr>
          <a:xfrm>
            <a:off x="398828" y="6038027"/>
            <a:ext cx="41265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Boxes are added t</a:t>
            </a:r>
            <a:r>
              <a:rPr lang="en-US">
                <a:ea typeface="Calibri"/>
                <a:cs typeface="Calibri"/>
              </a:rPr>
              <a:t>o create the temple.</a:t>
            </a:r>
            <a:endParaRPr lang="en-US" dirty="0">
              <a:ea typeface="Calibri"/>
              <a:cs typeface="Calibri"/>
            </a:endParaRPr>
          </a:p>
          <a:p>
            <a:r>
              <a:rPr lang="en-US" dirty="0">
                <a:ea typeface="Calibri"/>
                <a:cs typeface="Calibri"/>
              </a:rPr>
              <a:t>Non-visible faces are removed.</a:t>
            </a:r>
          </a:p>
        </p:txBody>
      </p:sp>
      <p:sp>
        <p:nvSpPr>
          <p:cNvPr id="12" name="TextBox 11">
            <a:extLst>
              <a:ext uri="{FF2B5EF4-FFF2-40B4-BE49-F238E27FC236}">
                <a16:creationId xmlns:a16="http://schemas.microsoft.com/office/drawing/2014/main" id="{7D9A255E-4EBF-0F6D-3B28-81766780EDAF}"/>
              </a:ext>
            </a:extLst>
          </p:cNvPr>
          <p:cNvSpPr txBox="1"/>
          <p:nvPr/>
        </p:nvSpPr>
        <p:spPr>
          <a:xfrm>
            <a:off x="8935871" y="1525137"/>
            <a:ext cx="275343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top band of the temple is inset and then a bevel is added to create more elaborate detail on the temple. </a:t>
            </a:r>
            <a:endParaRPr lang="en-US" dirty="0"/>
          </a:p>
        </p:txBody>
      </p:sp>
      <p:sp>
        <p:nvSpPr>
          <p:cNvPr id="13" name="TextBox 12">
            <a:extLst>
              <a:ext uri="{FF2B5EF4-FFF2-40B4-BE49-F238E27FC236}">
                <a16:creationId xmlns:a16="http://schemas.microsoft.com/office/drawing/2014/main" id="{0586551E-1CE8-7ADC-349C-ACEEF4366734}"/>
              </a:ext>
            </a:extLst>
          </p:cNvPr>
          <p:cNvSpPr txBox="1"/>
          <p:nvPr/>
        </p:nvSpPr>
        <p:spPr>
          <a:xfrm>
            <a:off x="9146305" y="4281092"/>
            <a:ext cx="259989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Swift loop is added to the main body of the temple and each component of it is extruded inward to create a doorway. </a:t>
            </a:r>
            <a:endParaRPr lang="en-US" dirty="0"/>
          </a:p>
        </p:txBody>
      </p:sp>
    </p:spTree>
    <p:extLst>
      <p:ext uri="{BB962C8B-B14F-4D97-AF65-F5344CB8AC3E}">
        <p14:creationId xmlns:p14="http://schemas.microsoft.com/office/powerpoint/2010/main" val="25458539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1298</Words>
  <Application>Microsoft Office PowerPoint</Application>
  <PresentationFormat>Widescreen</PresentationFormat>
  <Paragraphs>94</Paragraphs>
  <Slides>26</Slides>
  <Notes>1</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Port 1</vt:lpstr>
      <vt:lpstr>Brief</vt:lpstr>
      <vt:lpstr>Level Design- Concept </vt:lpstr>
      <vt:lpstr>Game Map</vt:lpstr>
      <vt:lpstr>Game Map</vt:lpstr>
      <vt:lpstr>Level design – Progression </vt:lpstr>
      <vt:lpstr>Modeling</vt:lpstr>
      <vt:lpstr>Modeling (temple 3)</vt:lpstr>
      <vt:lpstr>Modeling ( temple 3)</vt:lpstr>
      <vt:lpstr>Modeling (temple 3)</vt:lpstr>
      <vt:lpstr>Modeling (all models)</vt:lpstr>
      <vt:lpstr>Texturing – diffuse ( temple 1)</vt:lpstr>
      <vt:lpstr>Texturing- diffuse (temple 1)</vt:lpstr>
      <vt:lpstr>Texture- normal (temple 2)</vt:lpstr>
      <vt:lpstr>Texture- normal (temple 2)</vt:lpstr>
      <vt:lpstr>Animation (Llama)</vt:lpstr>
      <vt:lpstr>Animation (Llama)</vt:lpstr>
      <vt:lpstr>Animation (Llama)</vt:lpstr>
      <vt:lpstr>Animation (Llama)</vt:lpstr>
      <vt:lpstr>Animation (Llama)</vt:lpstr>
      <vt:lpstr>Animation (Llama)</vt:lpstr>
      <vt:lpstr>Sound Design</vt:lpstr>
      <vt:lpstr>Sound Design</vt:lpstr>
      <vt:lpstr>Sound Design </vt:lpstr>
      <vt:lpstr>Sound design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Prais, Tobi</cp:lastModifiedBy>
  <cp:revision>1124</cp:revision>
  <dcterms:created xsi:type="dcterms:W3CDTF">2023-11-24T10:06:57Z</dcterms:created>
  <dcterms:modified xsi:type="dcterms:W3CDTF">2023-12-15T14:00:51Z</dcterms:modified>
</cp:coreProperties>
</file>